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Proxima Nova"/>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bold.fntdata"/><Relationship Id="rId14" Type="http://schemas.openxmlformats.org/officeDocument/2006/relationships/slide" Target="slides/slide9.xml"/><Relationship Id="rId36" Type="http://schemas.openxmlformats.org/officeDocument/2006/relationships/font" Target="fonts/ProximaNova-regular.fntdata"/><Relationship Id="rId17" Type="http://schemas.openxmlformats.org/officeDocument/2006/relationships/slide" Target="slides/slide12.xml"/><Relationship Id="rId39" Type="http://schemas.openxmlformats.org/officeDocument/2006/relationships/font" Target="fonts/ProximaNova-boldItalic.fntdata"/><Relationship Id="rId16" Type="http://schemas.openxmlformats.org/officeDocument/2006/relationships/slide" Target="slides/slide11.xml"/><Relationship Id="rId38" Type="http://schemas.openxmlformats.org/officeDocument/2006/relationships/font" Target="fonts/ProximaNov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440deb7c21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440deb7c21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were in search for a base network and looking at the </a:t>
            </a:r>
            <a:r>
              <a:rPr lang="it"/>
              <a:t>literature</a:t>
            </a:r>
            <a:r>
              <a:rPr lang="it"/>
              <a:t> CycleGAN can be okey for apply style transfer.</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The approach of cycle gan is to combine 2 different gan networks that </a:t>
            </a:r>
            <a:r>
              <a:rPr lang="it"/>
              <a:t>together</a:t>
            </a:r>
            <a:r>
              <a:rPr lang="it"/>
              <a:t> can move from the original to the other domain (in out case young to old and vice-</a:t>
            </a:r>
            <a:r>
              <a:rPr lang="it"/>
              <a:t>versa</a:t>
            </a:r>
            <a:r>
              <a:rPr lang="it"/>
              <a:t>) </a:t>
            </a:r>
            <a:endParaRPr/>
          </a:p>
          <a:p>
            <a:pPr indent="0" lvl="0" marL="0" rtl="0" algn="l">
              <a:spcBef>
                <a:spcPts val="0"/>
              </a:spcBef>
              <a:spcAft>
                <a:spcPts val="0"/>
              </a:spcAft>
              <a:buNone/>
            </a:pPr>
            <a:r>
              <a:rPr lang="it"/>
              <a:t>with the introduction of cycle we have the introduction of a new loss: the cycle-consistency that aim to allow the system to move to the other domain and came back to the original one, trying to reconstruct as much as possible the original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One problem of cycle-gan is the time of training: so for avoid this we move from the entire dataset around 160k are the one use for the training part to 1/10.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440deb7c2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440deb7c2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Considering that this for us is the base network, the one to beat we decide to 2 two type of experiments:</a:t>
            </a:r>
            <a:endParaRPr/>
          </a:p>
          <a:p>
            <a:pPr indent="-298450" lvl="0" marL="457200" rtl="0" algn="l">
              <a:spcBef>
                <a:spcPts val="0"/>
              </a:spcBef>
              <a:spcAft>
                <a:spcPts val="0"/>
              </a:spcAft>
              <a:buSzPts val="1100"/>
              <a:buAutoNum type="arabicParenR"/>
            </a:pPr>
            <a:r>
              <a:rPr lang="it"/>
              <a:t>see the effect of different pre-trained model on CelebA dataset</a:t>
            </a:r>
            <a:endParaRPr/>
          </a:p>
          <a:p>
            <a:pPr indent="-298450" lvl="0" marL="457200" rtl="0" algn="l">
              <a:spcBef>
                <a:spcPts val="0"/>
              </a:spcBef>
              <a:spcAft>
                <a:spcPts val="0"/>
              </a:spcAft>
              <a:buSzPts val="1100"/>
              <a:buAutoNum type="arabicParenR"/>
            </a:pPr>
            <a:r>
              <a:rPr lang="it"/>
              <a:t>do a little fine-tune for see if we can improve the result.</a:t>
            </a:r>
            <a:endParaRPr/>
          </a:p>
          <a:p>
            <a:pPr indent="0" lvl="0" marL="0" rtl="0" algn="l">
              <a:spcBef>
                <a:spcPts val="0"/>
              </a:spcBef>
              <a:spcAft>
                <a:spcPts val="0"/>
              </a:spcAft>
              <a:buNone/>
            </a:pPr>
            <a:r>
              <a:rPr lang="it"/>
              <a:t>Due to the unbalanced dataset respect the young / old attribute we try to train the system with a balanced one. but the result are basically the same</a:t>
            </a:r>
            <a:endParaRPr/>
          </a:p>
          <a:p>
            <a:pPr indent="0" lvl="0" marL="0" rtl="0" algn="l">
              <a:spcBef>
                <a:spcPts val="0"/>
              </a:spcBef>
              <a:spcAft>
                <a:spcPts val="0"/>
              </a:spcAft>
              <a:buNone/>
            </a:pPr>
            <a:r>
              <a:t/>
            </a:r>
            <a:endParaRPr/>
          </a:p>
          <a:p>
            <a:pPr indent="0" lvl="0" marL="0" rtl="0" algn="l">
              <a:spcBef>
                <a:spcPts val="0"/>
              </a:spcBef>
              <a:spcAft>
                <a:spcPts val="0"/>
              </a:spcAft>
              <a:buNone/>
            </a:pPr>
            <a:r>
              <a:rPr lang="it"/>
              <a:t>We can probably obtain better result with training from </a:t>
            </a:r>
            <a:r>
              <a:rPr lang="it"/>
              <a:t>scratch</a:t>
            </a:r>
            <a:r>
              <a:rPr lang="it"/>
              <a:t> and with an ablation study but with fact that Cycle-GAN is slow to train we skip this, also we have to consider that is was a base network.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465a5607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465a5607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Improve generator instead of discriminator</a:t>
            </a:r>
            <a:endParaRPr/>
          </a:p>
          <a:p>
            <a:pPr indent="0" lvl="0" marL="0" rtl="0" algn="l">
              <a:spcBef>
                <a:spcPts val="0"/>
              </a:spcBef>
              <a:spcAft>
                <a:spcPts val="0"/>
              </a:spcAft>
              <a:buNone/>
            </a:pPr>
            <a:r>
              <a:rPr lang="it"/>
              <a:t>sample latent z</a:t>
            </a:r>
            <a:endParaRPr/>
          </a:p>
          <a:p>
            <a:pPr indent="0" lvl="0" marL="0" rtl="0" algn="l">
              <a:spcBef>
                <a:spcPts val="0"/>
              </a:spcBef>
              <a:spcAft>
                <a:spcPts val="0"/>
              </a:spcAft>
              <a:buNone/>
            </a:pPr>
            <a:r>
              <a:rPr lang="it"/>
              <a:t>FC intermediate latent w</a:t>
            </a:r>
            <a:endParaRPr/>
          </a:p>
          <a:p>
            <a:pPr indent="0" lvl="0" marL="0" rtl="0" algn="l">
              <a:spcBef>
                <a:spcPts val="0"/>
              </a:spcBef>
              <a:spcAft>
                <a:spcPts val="0"/>
              </a:spcAft>
              <a:buNone/>
            </a:pPr>
            <a:r>
              <a:rPr lang="it"/>
              <a:t>w is style</a:t>
            </a:r>
            <a:endParaRPr/>
          </a:p>
          <a:p>
            <a:pPr indent="0" lvl="0" marL="0" rtl="0" algn="l">
              <a:spcBef>
                <a:spcPts val="0"/>
              </a:spcBef>
              <a:spcAft>
                <a:spcPts val="0"/>
              </a:spcAft>
              <a:buNone/>
            </a:pPr>
            <a:r>
              <a:rPr lang="it"/>
              <a:t>feed style to synthesis with AdaIN</a:t>
            </a:r>
            <a:endParaRPr/>
          </a:p>
          <a:p>
            <a:pPr indent="0" lvl="0" marL="0" rtl="0" algn="l">
              <a:spcBef>
                <a:spcPts val="0"/>
              </a:spcBef>
              <a:spcAft>
                <a:spcPts val="0"/>
              </a:spcAft>
              <a:buNone/>
            </a:pPr>
            <a:r>
              <a:rPr lang="it"/>
              <a:t>noise adds variation in output</a:t>
            </a:r>
            <a:endParaRPr/>
          </a:p>
          <a:p>
            <a:pPr indent="0" lvl="0" marL="0" rtl="0" algn="l">
              <a:spcBef>
                <a:spcPts val="0"/>
              </a:spcBef>
              <a:spcAft>
                <a:spcPts val="0"/>
              </a:spcAft>
              <a:buNone/>
            </a:pPr>
            <a:r>
              <a:rPr lang="it"/>
              <a:t>style mixing during training for regularization</a:t>
            </a:r>
            <a:endParaRPr/>
          </a:p>
          <a:p>
            <a:pPr indent="0" lvl="0" marL="0" rtl="0" algn="l">
              <a:spcBef>
                <a:spcPts val="0"/>
              </a:spcBef>
              <a:spcAft>
                <a:spcPts val="0"/>
              </a:spcAft>
              <a:buNone/>
            </a:pPr>
            <a:r>
              <a:rPr lang="it"/>
              <a:t>independent of resolution (final 1x1 conv)</a:t>
            </a:r>
            <a:endParaRPr/>
          </a:p>
          <a:p>
            <a:pPr indent="0" lvl="0" marL="0" rtl="0" algn="l">
              <a:spcBef>
                <a:spcPts val="0"/>
              </a:spcBef>
              <a:spcAft>
                <a:spcPts val="0"/>
              </a:spcAft>
              <a:buNone/>
            </a:pPr>
            <a:r>
              <a:rPr lang="it"/>
              <a:t>we have 128x128 =&gt; 6 blocks =&gt; 12 AdaIN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467a5dfc6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467a5dfc6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467a5dfc6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467a5dfc6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add encoder before styleGAN</a:t>
            </a:r>
            <a:endParaRPr/>
          </a:p>
          <a:p>
            <a:pPr indent="-298450" lvl="0" marL="457200" rtl="0" algn="l">
              <a:spcBef>
                <a:spcPts val="0"/>
              </a:spcBef>
              <a:spcAft>
                <a:spcPts val="0"/>
              </a:spcAft>
              <a:buSzPts val="1100"/>
              <a:buAutoNum type="arabicPeriod"/>
            </a:pPr>
            <a:r>
              <a:rPr lang="it"/>
              <a:t>sample z, adversarial loss</a:t>
            </a:r>
            <a:endParaRPr/>
          </a:p>
          <a:p>
            <a:pPr indent="-298450" lvl="0" marL="457200" rtl="0" algn="l">
              <a:spcBef>
                <a:spcPts val="0"/>
              </a:spcBef>
              <a:spcAft>
                <a:spcPts val="0"/>
              </a:spcAft>
              <a:buSzPts val="1100"/>
              <a:buAutoNum type="arabicPeriod"/>
            </a:pPr>
            <a:r>
              <a:rPr lang="it"/>
              <a:t>encode &amp; reconstruct, pixel loss + adversarial </a:t>
            </a:r>
            <a:r>
              <a:rPr lang="it"/>
              <a:t>loss</a:t>
            </a:r>
            <a:endParaRPr/>
          </a:p>
          <a:p>
            <a:pPr indent="-298450" lvl="0" marL="457200" rtl="0" algn="l">
              <a:spcBef>
                <a:spcPts val="0"/>
              </a:spcBef>
              <a:spcAft>
                <a:spcPts val="0"/>
              </a:spcAft>
              <a:buSzPts val="1100"/>
              <a:buAutoNum type="arabicPeriod"/>
            </a:pPr>
            <a:r>
              <a:rPr lang="it"/>
              <a:t>sample z, </a:t>
            </a:r>
            <a:r>
              <a:rPr lang="it"/>
              <a:t>adversarial</a:t>
            </a:r>
            <a:r>
              <a:rPr lang="it"/>
              <a:t> loss</a:t>
            </a:r>
            <a:endParaRPr/>
          </a:p>
          <a:p>
            <a:pPr indent="0" lvl="0" marL="0" rtl="0" algn="l">
              <a:spcBef>
                <a:spcPts val="0"/>
              </a:spcBef>
              <a:spcAft>
                <a:spcPts val="0"/>
              </a:spcAft>
              <a:buNone/>
            </a:pPr>
            <a:r>
              <a:rPr lang="it"/>
              <a:t>evaluate performance with FID (Fréchet Inception Distance)</a:t>
            </a:r>
            <a:endParaRPr/>
          </a:p>
          <a:p>
            <a:pPr indent="0" lvl="0" marL="0" rtl="0" algn="l">
              <a:spcBef>
                <a:spcPts val="0"/>
              </a:spcBef>
              <a:spcAft>
                <a:spcPts val="0"/>
              </a:spcAft>
              <a:buNone/>
            </a:pPr>
            <a:r>
              <a:rPr lang="it"/>
              <a:t>similarity between distributions by overlapping volume of PDF</a:t>
            </a:r>
            <a:endParaRPr/>
          </a:p>
          <a:p>
            <a:pPr indent="0" lvl="0" marL="0" rtl="0" algn="l">
              <a:spcBef>
                <a:spcPts val="0"/>
              </a:spcBef>
              <a:spcAft>
                <a:spcPts val="0"/>
              </a:spcAft>
              <a:buNone/>
            </a:pPr>
            <a:r>
              <a:rPr lang="it"/>
              <a:t>compute normal of images (real/ fake)</a:t>
            </a:r>
            <a:endParaRPr/>
          </a:p>
          <a:p>
            <a:pPr indent="0" lvl="0" marL="0" rtl="0" algn="l">
              <a:spcBef>
                <a:spcPts val="0"/>
              </a:spcBef>
              <a:spcAft>
                <a:spcPts val="0"/>
              </a:spcAft>
              <a:buNone/>
            </a:pPr>
            <a:r>
              <a:rPr lang="it"/>
              <a:t>We train 75k iterations (1 week, 10k per day) vs StyleGAN train 200k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467a5dfc6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467a5dfc6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TODO: ablation or hyperparam search</a:t>
            </a:r>
            <a:endParaRPr/>
          </a:p>
          <a:p>
            <a:pPr indent="0" lvl="0" marL="0" rtl="0" algn="l">
              <a:spcBef>
                <a:spcPts val="0"/>
              </a:spcBef>
              <a:spcAft>
                <a:spcPts val="0"/>
              </a:spcAft>
              <a:buNone/>
            </a:pPr>
            <a:r>
              <a:rPr lang="it"/>
              <a:t>TODO: encoder steps (train 2.?)</a:t>
            </a:r>
            <a:endParaRPr/>
          </a:p>
          <a:p>
            <a:pPr indent="0" lvl="0" marL="0" rtl="0" algn="l">
              <a:spcBef>
                <a:spcPts val="0"/>
              </a:spcBef>
              <a:spcAft>
                <a:spcPts val="0"/>
              </a:spcAft>
              <a:buNone/>
            </a:pPr>
            <a:r>
              <a:rPr lang="it"/>
              <a:t>TODO: different start points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467a5dfc6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467a5dfc6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R1 loss weight</a:t>
            </a:r>
            <a:endParaRPr/>
          </a:p>
          <a:p>
            <a:pPr indent="0" lvl="0" marL="0" rtl="0" algn="l">
              <a:spcBef>
                <a:spcPts val="0"/>
              </a:spcBef>
              <a:spcAft>
                <a:spcPts val="0"/>
              </a:spcAft>
              <a:buNone/>
            </a:pPr>
            <a:r>
              <a:rPr lang="it"/>
              <a:t>R1 regularization penalizes large gradients of discriminator when inputting real data</a:t>
            </a:r>
            <a:endParaRPr/>
          </a:p>
          <a:p>
            <a:pPr indent="0" lvl="0" marL="0" rtl="0" algn="l">
              <a:spcBef>
                <a:spcPts val="0"/>
              </a:spcBef>
              <a:spcAft>
                <a:spcPts val="0"/>
              </a:spcAft>
              <a:buNone/>
            </a:pPr>
            <a:r>
              <a:rPr lang="it"/>
              <a:t>TODO: why best value around 0.5?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67a5dfc6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67a5dfc6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TODO: what?</a:t>
            </a:r>
            <a:endParaRPr/>
          </a:p>
          <a:p>
            <a:pPr indent="0" lvl="0" marL="0" rtl="0" algn="l">
              <a:spcBef>
                <a:spcPts val="0"/>
              </a:spcBef>
              <a:spcAft>
                <a:spcPts val="0"/>
              </a:spcAft>
              <a:buNone/>
            </a:pPr>
            <a:r>
              <a:rPr lang="it"/>
              <a:t>TODO: why 0.75?</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67a5dfc6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467a5dfc6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467a5dfc63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467a5dfc63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03930e161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03930e161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467a5dfc6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467a5dfc6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top: 1-8, 9-12</a:t>
            </a:r>
            <a:endParaRPr/>
          </a:p>
          <a:p>
            <a:pPr indent="0" lvl="0" marL="0" rtl="0" algn="l">
              <a:spcBef>
                <a:spcPts val="0"/>
              </a:spcBef>
              <a:spcAft>
                <a:spcPts val="0"/>
              </a:spcAft>
              <a:buNone/>
            </a:pPr>
            <a:r>
              <a:rPr lang="it"/>
              <a:t>high: 1-6, 7-12</a:t>
            </a:r>
            <a:endParaRPr/>
          </a:p>
          <a:p>
            <a:pPr indent="0" lvl="0" marL="0" rtl="0" algn="l">
              <a:spcBef>
                <a:spcPts val="0"/>
              </a:spcBef>
              <a:spcAft>
                <a:spcPts val="0"/>
              </a:spcAft>
              <a:buNone/>
            </a:pPr>
            <a:r>
              <a:rPr lang="it"/>
              <a:t>mid: 1-4, 5-12</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467a5dfc6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467a5dfc6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alt 1: 6 8 10 12</a:t>
            </a:r>
            <a:endParaRPr/>
          </a:p>
          <a:p>
            <a:pPr indent="0" lvl="0" marL="0" rtl="0" algn="l">
              <a:spcBef>
                <a:spcPts val="0"/>
              </a:spcBef>
              <a:spcAft>
                <a:spcPts val="0"/>
              </a:spcAft>
              <a:buNone/>
            </a:pPr>
            <a:r>
              <a:rPr lang="it"/>
              <a:t>alt 2: 5 7 9 11</a:t>
            </a:r>
            <a:endParaRPr/>
          </a:p>
          <a:p>
            <a:pPr indent="0" lvl="0" marL="0" rtl="0" algn="l">
              <a:spcBef>
                <a:spcPts val="0"/>
              </a:spcBef>
              <a:spcAft>
                <a:spcPts val="0"/>
              </a:spcAft>
              <a:buNone/>
            </a:pPr>
            <a:r>
              <a:rPr lang="it"/>
              <a:t>alt 3: 9 11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467a5dfc63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467a5dfc63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small mean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67a5dfc6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467a5dfc6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467a5dfc6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467a5dfc6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440deb7c2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440deb7c2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40deb7c21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440deb7c21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440deb7c21_6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440deb7c21_6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440deb7c21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440deb7c21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440deb7c21_6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440deb7c21_6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4410c0075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4410c0075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4b429b0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4b429b0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440deb7c2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440deb7c2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The most popular apps that allow you to edit a picture. It doesn’t matter if is your dog, a landscape or you, you can apply a filter that take the </a:t>
            </a:r>
            <a:r>
              <a:rPr lang="it"/>
              <a:t>spectator</a:t>
            </a:r>
            <a:r>
              <a:rPr lang="it"/>
              <a:t> to </a:t>
            </a:r>
            <a:r>
              <a:rPr lang="it"/>
              <a:t>another</a:t>
            </a:r>
            <a:r>
              <a:rPr lang="it"/>
              <a:t> dimension. You can change the color, the exposition, you can </a:t>
            </a:r>
            <a:r>
              <a:rPr lang="it"/>
              <a:t>apply</a:t>
            </a:r>
            <a:r>
              <a:rPr lang="it"/>
              <a:t> transformations at the point that you can fake your age. We try to reproduce this last aspect.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440deb7c2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440deb7c2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the real world.</a:t>
            </a:r>
            <a:endParaRPr/>
          </a:p>
          <a:p>
            <a:pPr indent="-298450" lvl="0" marL="457200" rtl="0" algn="l">
              <a:spcBef>
                <a:spcPts val="0"/>
              </a:spcBef>
              <a:spcAft>
                <a:spcPts val="0"/>
              </a:spcAft>
              <a:buSzPts val="1100"/>
              <a:buAutoNum type="arabicParenR"/>
            </a:pPr>
            <a:r>
              <a:rPr lang="it"/>
              <a:t>We have the trouble of different images everybody is different we have to find a way to uniform this and allow the network to train in a good way. We can make a mean, but with not a lot of feature it will meaninfulles</a:t>
            </a:r>
            <a:endParaRPr/>
          </a:p>
          <a:p>
            <a:pPr indent="-298450" lvl="0" marL="457200" rtl="0" algn="l">
              <a:spcBef>
                <a:spcPts val="0"/>
              </a:spcBef>
              <a:spcAft>
                <a:spcPts val="0"/>
              </a:spcAft>
              <a:buSzPts val="1100"/>
              <a:buAutoNum type="arabicParenR"/>
            </a:pPr>
            <a:r>
              <a:rPr lang="it"/>
              <a:t>Architecture what we can use?</a:t>
            </a:r>
            <a:endParaRPr/>
          </a:p>
          <a:p>
            <a:pPr indent="-298450" lvl="1" marL="914400" rtl="0" algn="l">
              <a:spcBef>
                <a:spcPts val="0"/>
              </a:spcBef>
              <a:spcAft>
                <a:spcPts val="0"/>
              </a:spcAft>
              <a:buSzPts val="1100"/>
              <a:buAutoNum type="alphaLcParenR"/>
            </a:pPr>
            <a:r>
              <a:rPr lang="it"/>
              <a:t>Auto-encoder they look perfect </a:t>
            </a:r>
            <a:r>
              <a:rPr lang="it"/>
              <a:t>especially</a:t>
            </a:r>
            <a:r>
              <a:rPr lang="it"/>
              <a:t> if we can use the decoder part and mixing a little bit the new style. The decoder part of the auto-encoder will work as a generator, </a:t>
            </a:r>
            <a:r>
              <a:rPr lang="it"/>
              <a:t>unfortunately</a:t>
            </a:r>
            <a:r>
              <a:rPr lang="it"/>
              <a:t> AE doesn’t perm well with images like the one of CelebA due to the pixel-size.</a:t>
            </a:r>
            <a:endParaRPr/>
          </a:p>
          <a:p>
            <a:pPr indent="-298450" lvl="1" marL="914400" rtl="0" algn="l">
              <a:spcBef>
                <a:spcPts val="0"/>
              </a:spcBef>
              <a:spcAft>
                <a:spcPts val="0"/>
              </a:spcAft>
              <a:buSzPts val="1100"/>
              <a:buAutoNum type="alphaLcParenR"/>
            </a:pPr>
            <a:r>
              <a:rPr lang="it"/>
              <a:t>GAN: Generative Adversarial Networks.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440deb7c2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440deb7c2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Here we can see a few details about the selected dataset, we can see a few sample and a few distribution on the attributes in particular we can see how the young attribute is distribute around ¾ of the image are young and the rest old.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440deb7c2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440deb7c2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have 3 main problem with this dataset:</a:t>
            </a:r>
            <a:endParaRPr/>
          </a:p>
          <a:p>
            <a:pPr indent="-298450" lvl="0" marL="457200" rtl="0" algn="l">
              <a:spcBef>
                <a:spcPts val="0"/>
              </a:spcBef>
              <a:spcAft>
                <a:spcPts val="0"/>
              </a:spcAft>
              <a:buSzPts val="1100"/>
              <a:buAutoNum type="arabicParenR"/>
            </a:pPr>
            <a:r>
              <a:rPr lang="it"/>
              <a:t>as we can see from the correlation matrix we can see that the young attribute is positive correlated to attribute that are not correlated with young people. (here we can see the correlation matrix,</a:t>
            </a:r>
            <a:endParaRPr/>
          </a:p>
          <a:p>
            <a:pPr indent="-298450" lvl="0" marL="457200" rtl="0" algn="l">
              <a:spcBef>
                <a:spcPts val="0"/>
              </a:spcBef>
              <a:spcAft>
                <a:spcPts val="0"/>
              </a:spcAft>
              <a:buSzPts val="1100"/>
              <a:buAutoNum type="arabicParenR"/>
            </a:pPr>
            <a:r>
              <a:rPr lang="it"/>
              <a:t>the dataset is biased to the white faces, has it was reported only the 20% is of black people.</a:t>
            </a:r>
            <a:endParaRPr/>
          </a:p>
          <a:p>
            <a:pPr indent="-298450" lvl="0" marL="457200" rtl="0" algn="l">
              <a:spcBef>
                <a:spcPts val="0"/>
              </a:spcBef>
              <a:spcAft>
                <a:spcPts val="0"/>
              </a:spcAft>
              <a:buSzPts val="1100"/>
              <a:buAutoNum type="arabicParenR"/>
            </a:pPr>
            <a:r>
              <a:rPr lang="it"/>
              <a:t>the images are not good, the definition can be okey but the images are full of not necessary details other dataset are better. Also the pictures are not the best.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440deb7c2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440deb7c2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439cfcc94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439cfcc94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it">
                <a:solidFill>
                  <a:schemeClr val="dk1"/>
                </a:solidFill>
              </a:rPr>
              <a:t>gans become very famous due to the usage in transfer learning. and here we can see some famous usage.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3.jpg"/><Relationship Id="rId5"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gif"/><Relationship Id="rId4" Type="http://schemas.openxmlformats.org/officeDocument/2006/relationships/image" Target="../media/image3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9.jp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it" sz="3020"/>
              <a:t>Face Aging </a:t>
            </a:r>
            <a:endParaRPr sz="3020"/>
          </a:p>
          <a:p>
            <a:pPr indent="0" lvl="0" marL="0" rtl="0" algn="l">
              <a:spcBef>
                <a:spcPts val="0"/>
              </a:spcBef>
              <a:spcAft>
                <a:spcPts val="0"/>
              </a:spcAft>
              <a:buSzPts val="990"/>
              <a:buNone/>
            </a:pPr>
            <a:r>
              <a:rPr lang="it" sz="3020"/>
              <a:t>with Generative Adversarial Network</a:t>
            </a:r>
            <a:endParaRPr sz="3020"/>
          </a:p>
        </p:txBody>
      </p:sp>
      <p:sp>
        <p:nvSpPr>
          <p:cNvPr id="60" name="Google Shape;60;p13"/>
          <p:cNvSpPr txBox="1"/>
          <p:nvPr>
            <p:ph idx="1" type="subTitle"/>
          </p:nvPr>
        </p:nvSpPr>
        <p:spPr>
          <a:xfrm>
            <a:off x="510450" y="3182330"/>
            <a:ext cx="8123100" cy="8571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it" sz="1400"/>
              <a:t>Machine Learning in Applications</a:t>
            </a:r>
            <a:endParaRPr sz="1400"/>
          </a:p>
          <a:p>
            <a:pPr indent="0" lvl="0" marL="0" rtl="0" algn="ctr">
              <a:lnSpc>
                <a:spcPct val="115000"/>
              </a:lnSpc>
              <a:spcBef>
                <a:spcPts val="0"/>
              </a:spcBef>
              <a:spcAft>
                <a:spcPts val="0"/>
              </a:spcAft>
              <a:buSzPts val="770"/>
              <a:buNone/>
            </a:pPr>
            <a:r>
              <a:rPr i="1" lang="it" sz="1200">
                <a:solidFill>
                  <a:srgbClr val="EFEFEF"/>
                </a:solidFill>
              </a:rPr>
              <a:t>Politecnico di Torino</a:t>
            </a:r>
            <a:endParaRPr b="1" i="1" sz="1200">
              <a:solidFill>
                <a:srgbClr val="EFEFEF"/>
              </a:solidFill>
            </a:endParaRPr>
          </a:p>
        </p:txBody>
      </p:sp>
      <p:sp>
        <p:nvSpPr>
          <p:cNvPr id="61" name="Google Shape;61;p13"/>
          <p:cNvSpPr txBox="1"/>
          <p:nvPr/>
        </p:nvSpPr>
        <p:spPr>
          <a:xfrm>
            <a:off x="4601925" y="4774200"/>
            <a:ext cx="4542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it" sz="1200">
                <a:solidFill>
                  <a:srgbClr val="F3F3F3"/>
                </a:solidFill>
                <a:latin typeface="Proxima Nova"/>
                <a:ea typeface="Proxima Nova"/>
                <a:cs typeface="Proxima Nova"/>
                <a:sym typeface="Proxima Nova"/>
              </a:rPr>
              <a:t>Mattia Dutto, Julian Neubert, Simone Alberto Peirone</a:t>
            </a:r>
            <a:endParaRPr sz="1200">
              <a:solidFill>
                <a:srgbClr val="F3F3F3"/>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634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Cycle-GAN</a:t>
            </a:r>
            <a:endParaRPr/>
          </a:p>
        </p:txBody>
      </p:sp>
      <p:pic>
        <p:nvPicPr>
          <p:cNvPr id="132" name="Google Shape;132;p22"/>
          <p:cNvPicPr preferRelativeResize="0"/>
          <p:nvPr/>
        </p:nvPicPr>
        <p:blipFill>
          <a:blip r:embed="rId3">
            <a:alphaModFix/>
          </a:blip>
          <a:stretch>
            <a:fillRect/>
          </a:stretch>
        </p:blipFill>
        <p:spPr>
          <a:xfrm>
            <a:off x="152400" y="1282700"/>
            <a:ext cx="8839199" cy="301473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3"/>
          <p:cNvPicPr preferRelativeResize="0"/>
          <p:nvPr/>
        </p:nvPicPr>
        <p:blipFill>
          <a:blip r:embed="rId3">
            <a:alphaModFix/>
          </a:blip>
          <a:stretch>
            <a:fillRect/>
          </a:stretch>
        </p:blipFill>
        <p:spPr>
          <a:xfrm>
            <a:off x="691412" y="152075"/>
            <a:ext cx="7761172" cy="4839351"/>
          </a:xfrm>
          <a:prstGeom prst="rect">
            <a:avLst/>
          </a:prstGeom>
          <a:noFill/>
          <a:ln>
            <a:noFill/>
          </a:ln>
        </p:spPr>
      </p:pic>
      <p:sp>
        <p:nvSpPr>
          <p:cNvPr id="138" name="Google Shape;138;p23"/>
          <p:cNvSpPr txBox="1"/>
          <p:nvPr>
            <p:ph type="title"/>
          </p:nvPr>
        </p:nvSpPr>
        <p:spPr>
          <a:xfrm>
            <a:off x="6314825" y="4470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sz="2000"/>
              <a:t>Cycle-GAN</a:t>
            </a:r>
            <a:r>
              <a:rPr lang="it"/>
              <a:t>: RESULTS</a:t>
            </a:r>
            <a:endParaRPr/>
          </a:p>
        </p:txBody>
      </p:sp>
      <p:pic>
        <p:nvPicPr>
          <p:cNvPr id="139" name="Google Shape;139;p23"/>
          <p:cNvPicPr preferRelativeResize="0"/>
          <p:nvPr/>
        </p:nvPicPr>
        <p:blipFill>
          <a:blip r:embed="rId4">
            <a:alphaModFix/>
          </a:blip>
          <a:stretch>
            <a:fillRect/>
          </a:stretch>
        </p:blipFill>
        <p:spPr>
          <a:xfrm>
            <a:off x="4610775" y="205025"/>
            <a:ext cx="3349900" cy="4155423"/>
          </a:xfrm>
          <a:prstGeom prst="rect">
            <a:avLst/>
          </a:prstGeom>
          <a:noFill/>
          <a:ln>
            <a:noFill/>
          </a:ln>
        </p:spPr>
      </p:pic>
      <p:sp>
        <p:nvSpPr>
          <p:cNvPr id="140" name="Google Shape;140;p23"/>
          <p:cNvSpPr txBox="1"/>
          <p:nvPr/>
        </p:nvSpPr>
        <p:spPr>
          <a:xfrm>
            <a:off x="5379563" y="4470675"/>
            <a:ext cx="1812300" cy="1749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Balanced</a:t>
            </a:r>
            <a:endParaRPr i="1" sz="900">
              <a:latin typeface="Proxima Nova"/>
              <a:ea typeface="Proxima Nova"/>
              <a:cs typeface="Proxima Nova"/>
              <a:sym typeface="Proxima Nova"/>
            </a:endParaRPr>
          </a:p>
        </p:txBody>
      </p:sp>
      <p:pic>
        <p:nvPicPr>
          <p:cNvPr id="141" name="Google Shape;141;p23"/>
          <p:cNvPicPr preferRelativeResize="0"/>
          <p:nvPr/>
        </p:nvPicPr>
        <p:blipFill>
          <a:blip r:embed="rId5">
            <a:alphaModFix/>
          </a:blip>
          <a:stretch>
            <a:fillRect/>
          </a:stretch>
        </p:blipFill>
        <p:spPr>
          <a:xfrm>
            <a:off x="631294" y="205025"/>
            <a:ext cx="3538607" cy="4155423"/>
          </a:xfrm>
          <a:prstGeom prst="rect">
            <a:avLst/>
          </a:prstGeom>
          <a:noFill/>
          <a:ln>
            <a:noFill/>
          </a:ln>
        </p:spPr>
      </p:pic>
      <p:sp>
        <p:nvSpPr>
          <p:cNvPr id="142" name="Google Shape;142;p23"/>
          <p:cNvSpPr txBox="1"/>
          <p:nvPr/>
        </p:nvSpPr>
        <p:spPr>
          <a:xfrm>
            <a:off x="1494438" y="4470675"/>
            <a:ext cx="1812300" cy="1749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Unbalanced</a:t>
            </a:r>
            <a:endParaRPr i="1" sz="9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StyleGAN</a:t>
            </a:r>
            <a:endParaRPr/>
          </a:p>
        </p:txBody>
      </p:sp>
      <p:sp>
        <p:nvSpPr>
          <p:cNvPr id="148" name="Google Shape;14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4"/>
          <p:cNvPicPr preferRelativeResize="0"/>
          <p:nvPr/>
        </p:nvPicPr>
        <p:blipFill>
          <a:blip r:embed="rId3">
            <a:alphaModFix/>
          </a:blip>
          <a:stretch>
            <a:fillRect/>
          </a:stretch>
        </p:blipFill>
        <p:spPr>
          <a:xfrm>
            <a:off x="2802210" y="826400"/>
            <a:ext cx="3539575" cy="40685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StyleGAN</a:t>
            </a:r>
            <a:endParaRPr/>
          </a:p>
        </p:txBody>
      </p:sp>
      <p:sp>
        <p:nvSpPr>
          <p:cNvPr id="155" name="Google Shape;15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6" name="Google Shape;156;p25"/>
          <p:cNvPicPr preferRelativeResize="0"/>
          <p:nvPr/>
        </p:nvPicPr>
        <p:blipFill>
          <a:blip r:embed="rId3">
            <a:alphaModFix/>
          </a:blip>
          <a:stretch>
            <a:fillRect/>
          </a:stretch>
        </p:blipFill>
        <p:spPr>
          <a:xfrm>
            <a:off x="2802210" y="826400"/>
            <a:ext cx="3539575" cy="4068551"/>
          </a:xfrm>
          <a:prstGeom prst="rect">
            <a:avLst/>
          </a:prstGeom>
          <a:noFill/>
          <a:ln>
            <a:noFill/>
          </a:ln>
        </p:spPr>
      </p:pic>
      <p:pic>
        <p:nvPicPr>
          <p:cNvPr id="157" name="Google Shape;157;p25"/>
          <p:cNvPicPr preferRelativeResize="0"/>
          <p:nvPr/>
        </p:nvPicPr>
        <p:blipFill>
          <a:blip r:embed="rId4">
            <a:alphaModFix/>
          </a:blip>
          <a:stretch>
            <a:fillRect/>
          </a:stretch>
        </p:blipFill>
        <p:spPr>
          <a:xfrm>
            <a:off x="2636213" y="343638"/>
            <a:ext cx="3871550" cy="445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AE-StyleGAN</a:t>
            </a:r>
            <a:endParaRPr/>
          </a:p>
        </p:txBody>
      </p:sp>
      <p:sp>
        <p:nvSpPr>
          <p:cNvPr id="163" name="Google Shape;163;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it"/>
              <a:t>Train Discriminator</a:t>
            </a:r>
            <a:endParaRPr/>
          </a:p>
          <a:p>
            <a:pPr indent="-342900" lvl="0" marL="457200" rtl="0" algn="l">
              <a:spcBef>
                <a:spcPts val="0"/>
              </a:spcBef>
              <a:spcAft>
                <a:spcPts val="0"/>
              </a:spcAft>
              <a:buSzPts val="1800"/>
              <a:buAutoNum type="arabicPeriod"/>
            </a:pPr>
            <a:r>
              <a:rPr lang="it"/>
              <a:t>Train Encoder &amp; Generator</a:t>
            </a:r>
            <a:endParaRPr/>
          </a:p>
          <a:p>
            <a:pPr indent="-342900" lvl="0" marL="457200" rtl="0" algn="l">
              <a:spcBef>
                <a:spcPts val="0"/>
              </a:spcBef>
              <a:spcAft>
                <a:spcPts val="0"/>
              </a:spcAft>
              <a:buSzPts val="1800"/>
              <a:buAutoNum type="arabicPeriod"/>
            </a:pPr>
            <a:r>
              <a:rPr lang="it"/>
              <a:t>Train Mapper &amp; Generator</a:t>
            </a:r>
            <a:endParaRPr/>
          </a:p>
        </p:txBody>
      </p:sp>
      <p:pic>
        <p:nvPicPr>
          <p:cNvPr id="164" name="Google Shape;164;p26"/>
          <p:cNvPicPr preferRelativeResize="0"/>
          <p:nvPr/>
        </p:nvPicPr>
        <p:blipFill>
          <a:blip r:embed="rId3">
            <a:alphaModFix/>
          </a:blip>
          <a:stretch>
            <a:fillRect/>
          </a:stretch>
        </p:blipFill>
        <p:spPr>
          <a:xfrm>
            <a:off x="1469387" y="2639749"/>
            <a:ext cx="6205224" cy="1929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Ablation Study - Encoder Steps</a:t>
            </a:r>
            <a:endParaRPr/>
          </a:p>
        </p:txBody>
      </p:sp>
      <p:sp>
        <p:nvSpPr>
          <p:cNvPr id="170" name="Google Shape;17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7"/>
          <p:cNvPicPr preferRelativeResize="0"/>
          <p:nvPr/>
        </p:nvPicPr>
        <p:blipFill>
          <a:blip r:embed="rId3">
            <a:alphaModFix/>
          </a:blip>
          <a:stretch>
            <a:fillRect/>
          </a:stretch>
        </p:blipFill>
        <p:spPr>
          <a:xfrm>
            <a:off x="152400" y="1333469"/>
            <a:ext cx="9144002" cy="27813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Ablation Study - R1 Regularization</a:t>
            </a:r>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8"/>
          <p:cNvPicPr preferRelativeResize="0"/>
          <p:nvPr/>
        </p:nvPicPr>
        <p:blipFill>
          <a:blip r:embed="rId3">
            <a:alphaModFix/>
          </a:blip>
          <a:stretch>
            <a:fillRect/>
          </a:stretch>
        </p:blipFill>
        <p:spPr>
          <a:xfrm>
            <a:off x="0" y="1087028"/>
            <a:ext cx="9144000" cy="29694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Ablation Study - Reconstruction loss</a:t>
            </a:r>
            <a:endParaRPr/>
          </a:p>
        </p:txBody>
      </p:sp>
      <p:sp>
        <p:nvSpPr>
          <p:cNvPr id="184" name="Google Shape;18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9"/>
          <p:cNvPicPr preferRelativeResize="0"/>
          <p:nvPr/>
        </p:nvPicPr>
        <p:blipFill>
          <a:blip r:embed="rId3">
            <a:alphaModFix/>
          </a:blip>
          <a:stretch>
            <a:fillRect/>
          </a:stretch>
        </p:blipFill>
        <p:spPr>
          <a:xfrm>
            <a:off x="0" y="1109339"/>
            <a:ext cx="9144000" cy="29248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191" name="Google Shape;19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0"/>
          <p:cNvPicPr preferRelativeResize="0"/>
          <p:nvPr/>
        </p:nvPicPr>
        <p:blipFill>
          <a:blip r:embed="rId3">
            <a:alphaModFix/>
          </a:blip>
          <a:stretch>
            <a:fillRect/>
          </a:stretch>
        </p:blipFill>
        <p:spPr>
          <a:xfrm>
            <a:off x="225288" y="1552763"/>
            <a:ext cx="8693424" cy="2037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198" name="Google Shape;19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31"/>
          <p:cNvPicPr preferRelativeResize="0"/>
          <p:nvPr/>
        </p:nvPicPr>
        <p:blipFill rotWithShape="1">
          <a:blip r:embed="rId3">
            <a:alphaModFix/>
          </a:blip>
          <a:srcRect b="0" l="0" r="54867" t="0"/>
          <a:stretch/>
        </p:blipFill>
        <p:spPr>
          <a:xfrm>
            <a:off x="311700" y="1337125"/>
            <a:ext cx="2742475" cy="1424525"/>
          </a:xfrm>
          <a:prstGeom prst="rect">
            <a:avLst/>
          </a:prstGeom>
          <a:noFill/>
          <a:ln>
            <a:noFill/>
          </a:ln>
        </p:spPr>
      </p:pic>
      <p:grpSp>
        <p:nvGrpSpPr>
          <p:cNvPr id="200" name="Google Shape;200;p31"/>
          <p:cNvGrpSpPr/>
          <p:nvPr/>
        </p:nvGrpSpPr>
        <p:grpSpPr>
          <a:xfrm>
            <a:off x="311700" y="2948900"/>
            <a:ext cx="3422273" cy="1424525"/>
            <a:chOff x="4095800" y="1534525"/>
            <a:chExt cx="3422273" cy="1424525"/>
          </a:xfrm>
        </p:grpSpPr>
        <p:pic>
          <p:nvPicPr>
            <p:cNvPr id="201" name="Google Shape;201;p31"/>
            <p:cNvPicPr preferRelativeResize="0"/>
            <p:nvPr/>
          </p:nvPicPr>
          <p:blipFill rotWithShape="1">
            <a:blip r:embed="rId3">
              <a:alphaModFix/>
            </a:blip>
            <a:srcRect b="0" l="0" r="98128" t="0"/>
            <a:stretch/>
          </p:blipFill>
          <p:spPr>
            <a:xfrm>
              <a:off x="4095800" y="1534525"/>
              <a:ext cx="113725" cy="1424525"/>
            </a:xfrm>
            <a:prstGeom prst="rect">
              <a:avLst/>
            </a:prstGeom>
            <a:noFill/>
            <a:ln>
              <a:noFill/>
            </a:ln>
          </p:spPr>
        </p:pic>
        <p:pic>
          <p:nvPicPr>
            <p:cNvPr id="202" name="Google Shape;202;p31"/>
            <p:cNvPicPr preferRelativeResize="0"/>
            <p:nvPr/>
          </p:nvPicPr>
          <p:blipFill rotWithShape="1">
            <a:blip r:embed="rId3">
              <a:alphaModFix/>
            </a:blip>
            <a:srcRect b="0" l="45551" r="0" t="0"/>
            <a:stretch/>
          </p:blipFill>
          <p:spPr>
            <a:xfrm>
              <a:off x="4209525" y="1534525"/>
              <a:ext cx="3308549" cy="142452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634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Table of contents</a:t>
            </a:r>
            <a:endParaRPr/>
          </a:p>
        </p:txBody>
      </p:sp>
      <p:sp>
        <p:nvSpPr>
          <p:cNvPr id="67" name="Google Shape;67;p14"/>
          <p:cNvSpPr txBox="1"/>
          <p:nvPr/>
        </p:nvSpPr>
        <p:spPr>
          <a:xfrm>
            <a:off x="311700" y="1078900"/>
            <a:ext cx="8430000" cy="27243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Font typeface="Proxima Nova"/>
              <a:buChar char="●"/>
            </a:pPr>
            <a:r>
              <a:rPr lang="it" sz="1100">
                <a:latin typeface="Proxima Nova"/>
                <a:ea typeface="Proxima Nova"/>
                <a:cs typeface="Proxima Nova"/>
                <a:sym typeface="Proxima Nova"/>
              </a:rPr>
              <a:t>the “face filter” problem, autoencoder, GANs (4min) [Mattia]</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it" sz="1100">
                <a:latin typeface="Proxima Nova"/>
                <a:ea typeface="Proxima Nova"/>
                <a:cs typeface="Proxima Nova"/>
                <a:sym typeface="Proxima Nova"/>
              </a:rPr>
              <a:t>Celeba: introduction, some images, attributes</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it" sz="1100">
                <a:latin typeface="Proxima Nova"/>
                <a:ea typeface="Proxima Nova"/>
                <a:cs typeface="Proxima Nova"/>
                <a:sym typeface="Proxima Nova"/>
              </a:rPr>
              <a:t>correlation plot e introduction to the problem of bias + is not a good dataset</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it" sz="1100">
                <a:latin typeface="Proxima Nova"/>
                <a:ea typeface="Proxima Nova"/>
                <a:cs typeface="Proxima Nova"/>
                <a:sym typeface="Proxima Nova"/>
              </a:rPr>
              <a:t>GAN (3min)</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it" sz="1100">
                <a:latin typeface="Proxima Nova"/>
                <a:ea typeface="Proxima Nova"/>
                <a:cs typeface="Proxima Nova"/>
                <a:sym typeface="Proxima Nova"/>
              </a:rPr>
              <a:t>CycleGAN (take cycle gan scheme image from first page of the paper)</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it" sz="1100">
                <a:latin typeface="Proxima Nova"/>
                <a:ea typeface="Proxima Nova"/>
                <a:cs typeface="Proxima Nova"/>
                <a:sym typeface="Proxima Nova"/>
              </a:rPr>
              <a:t>results from cycleGAN vs different num. of epochs</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it" sz="1100">
                <a:latin typeface="Proxima Nova"/>
                <a:ea typeface="Proxima Nova"/>
                <a:cs typeface="Proxima Nova"/>
                <a:sym typeface="Proxima Nova"/>
              </a:rPr>
              <a:t>AE-StyleGAN (5min) + gif from 35k to 75k iterations [Julian]</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it" sz="1100">
                <a:latin typeface="Proxima Nova"/>
                <a:ea typeface="Proxima Nova"/>
                <a:cs typeface="Proxima Nova"/>
                <a:sym typeface="Proxima Nova"/>
              </a:rPr>
              <a:t>FID has a measure, how it’s computed. </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it" sz="1100">
                <a:latin typeface="Proxima Nova"/>
                <a:ea typeface="Proxima Nova"/>
                <a:cs typeface="Proxima Nova"/>
                <a:sym typeface="Proxima Nova"/>
              </a:rPr>
              <a:t>Ablation study</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it" sz="1100">
                <a:latin typeface="Proxima Nova"/>
                <a:ea typeface="Proxima Nova"/>
                <a:cs typeface="Proxima Nova"/>
                <a:sym typeface="Proxima Nova"/>
              </a:rPr>
              <a:t>Mix styles (2 min)</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it" sz="1100">
                <a:latin typeface="Proxima Nova"/>
                <a:ea typeface="Proxima Nova"/>
                <a:cs typeface="Proxima Nova"/>
                <a:sym typeface="Proxima Nova"/>
              </a:rPr>
              <a:t>Cycle-StyleGAN (5/7min) [Simone]</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it" sz="1100">
                <a:latin typeface="Proxima Nova"/>
                <a:ea typeface="Proxima Nova"/>
                <a:cs typeface="Proxima Nova"/>
                <a:sym typeface="Proxima Nova"/>
              </a:rPr>
              <a:t>block scheme of the network -&gt; from AE-StyleGAN to EMA passing through the training structure</a:t>
            </a:r>
            <a:endParaRPr sz="1100">
              <a:latin typeface="Proxima Nova"/>
              <a:ea typeface="Proxima Nova"/>
              <a:cs typeface="Proxima Nova"/>
              <a:sym typeface="Proxima Nova"/>
            </a:endParaRPr>
          </a:p>
          <a:p>
            <a:pPr indent="-298450" lvl="1" marL="914400" rtl="0" algn="l">
              <a:spcBef>
                <a:spcPts val="0"/>
              </a:spcBef>
              <a:spcAft>
                <a:spcPts val="0"/>
              </a:spcAft>
              <a:buSzPts val="1100"/>
              <a:buFont typeface="Proxima Nova"/>
              <a:buChar char="○"/>
            </a:pPr>
            <a:r>
              <a:rPr lang="it" sz="1100">
                <a:latin typeface="Proxima Nova"/>
                <a:ea typeface="Proxima Nova"/>
                <a:cs typeface="Proxima Nova"/>
                <a:sym typeface="Proxima Nova"/>
              </a:rPr>
              <a:t>Image results ( gif + table ) + fid</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it" sz="1100">
                <a:latin typeface="Proxima Nova"/>
                <a:ea typeface="Proxima Nova"/>
                <a:cs typeface="Proxima Nova"/>
                <a:sym typeface="Proxima Nova"/>
              </a:rPr>
              <a:t>Conclusions (1 min) </a:t>
            </a:r>
            <a:endParaRPr sz="1100">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it" sz="1100">
                <a:latin typeface="Proxima Nova"/>
                <a:ea typeface="Proxima Nova"/>
                <a:cs typeface="Proxima Nova"/>
                <a:sym typeface="Proxima Nova"/>
              </a:rPr>
              <a:t>Future work </a:t>
            </a:r>
            <a:r>
              <a:rPr lang="it" sz="1100">
                <a:latin typeface="Proxima Nova"/>
                <a:ea typeface="Proxima Nova"/>
                <a:cs typeface="Proxima Nova"/>
                <a:sym typeface="Proxima Nova"/>
              </a:rPr>
              <a:t>(1 min)</a:t>
            </a:r>
            <a:endParaRPr sz="1100">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208" name="Google Shape;208;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32"/>
          <p:cNvPicPr preferRelativeResize="0"/>
          <p:nvPr/>
        </p:nvPicPr>
        <p:blipFill rotWithShape="1">
          <a:blip r:embed="rId3">
            <a:alphaModFix/>
          </a:blip>
          <a:srcRect b="0" l="0" r="54867" t="0"/>
          <a:stretch/>
        </p:blipFill>
        <p:spPr>
          <a:xfrm>
            <a:off x="311700" y="1337125"/>
            <a:ext cx="2742475" cy="1424525"/>
          </a:xfrm>
          <a:prstGeom prst="rect">
            <a:avLst/>
          </a:prstGeom>
          <a:noFill/>
          <a:ln>
            <a:noFill/>
          </a:ln>
        </p:spPr>
      </p:pic>
      <p:grpSp>
        <p:nvGrpSpPr>
          <p:cNvPr id="210" name="Google Shape;210;p32"/>
          <p:cNvGrpSpPr/>
          <p:nvPr/>
        </p:nvGrpSpPr>
        <p:grpSpPr>
          <a:xfrm>
            <a:off x="311700" y="2948900"/>
            <a:ext cx="3422273" cy="1424525"/>
            <a:chOff x="4095800" y="1534525"/>
            <a:chExt cx="3422273" cy="1424525"/>
          </a:xfrm>
        </p:grpSpPr>
        <p:pic>
          <p:nvPicPr>
            <p:cNvPr id="211" name="Google Shape;211;p32"/>
            <p:cNvPicPr preferRelativeResize="0"/>
            <p:nvPr/>
          </p:nvPicPr>
          <p:blipFill rotWithShape="1">
            <a:blip r:embed="rId3">
              <a:alphaModFix/>
            </a:blip>
            <a:srcRect b="0" l="0" r="98128" t="0"/>
            <a:stretch/>
          </p:blipFill>
          <p:spPr>
            <a:xfrm>
              <a:off x="4095800" y="1534525"/>
              <a:ext cx="113725" cy="1424525"/>
            </a:xfrm>
            <a:prstGeom prst="rect">
              <a:avLst/>
            </a:prstGeom>
            <a:noFill/>
            <a:ln>
              <a:noFill/>
            </a:ln>
          </p:spPr>
        </p:pic>
        <p:pic>
          <p:nvPicPr>
            <p:cNvPr id="212" name="Google Shape;212;p32"/>
            <p:cNvPicPr preferRelativeResize="0"/>
            <p:nvPr/>
          </p:nvPicPr>
          <p:blipFill rotWithShape="1">
            <a:blip r:embed="rId3">
              <a:alphaModFix/>
            </a:blip>
            <a:srcRect b="0" l="45551" r="0" t="0"/>
            <a:stretch/>
          </p:blipFill>
          <p:spPr>
            <a:xfrm>
              <a:off x="4209525" y="1534525"/>
              <a:ext cx="3308549" cy="1424525"/>
            </a:xfrm>
            <a:prstGeom prst="rect">
              <a:avLst/>
            </a:prstGeom>
            <a:noFill/>
            <a:ln>
              <a:noFill/>
            </a:ln>
          </p:spPr>
        </p:pic>
      </p:grpSp>
      <p:pic>
        <p:nvPicPr>
          <p:cNvPr id="213" name="Google Shape;213;p32"/>
          <p:cNvPicPr preferRelativeResize="0"/>
          <p:nvPr/>
        </p:nvPicPr>
        <p:blipFill>
          <a:blip r:embed="rId4">
            <a:alphaModFix/>
          </a:blip>
          <a:stretch>
            <a:fillRect/>
          </a:stretch>
        </p:blipFill>
        <p:spPr>
          <a:xfrm>
            <a:off x="4004325" y="843675"/>
            <a:ext cx="4979100" cy="3909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219" name="Google Shape;21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0" name="Google Shape;220;p33"/>
          <p:cNvPicPr preferRelativeResize="0"/>
          <p:nvPr/>
        </p:nvPicPr>
        <p:blipFill rotWithShape="1">
          <a:blip r:embed="rId3">
            <a:alphaModFix/>
          </a:blip>
          <a:srcRect b="0" l="0" r="54867" t="0"/>
          <a:stretch/>
        </p:blipFill>
        <p:spPr>
          <a:xfrm>
            <a:off x="311700" y="1337125"/>
            <a:ext cx="2742475" cy="1424525"/>
          </a:xfrm>
          <a:prstGeom prst="rect">
            <a:avLst/>
          </a:prstGeom>
          <a:noFill/>
          <a:ln>
            <a:noFill/>
          </a:ln>
        </p:spPr>
      </p:pic>
      <p:grpSp>
        <p:nvGrpSpPr>
          <p:cNvPr id="221" name="Google Shape;221;p33"/>
          <p:cNvGrpSpPr/>
          <p:nvPr/>
        </p:nvGrpSpPr>
        <p:grpSpPr>
          <a:xfrm>
            <a:off x="311700" y="2948900"/>
            <a:ext cx="3422273" cy="1424525"/>
            <a:chOff x="4095800" y="1534525"/>
            <a:chExt cx="3422273" cy="1424525"/>
          </a:xfrm>
        </p:grpSpPr>
        <p:pic>
          <p:nvPicPr>
            <p:cNvPr id="222" name="Google Shape;222;p33"/>
            <p:cNvPicPr preferRelativeResize="0"/>
            <p:nvPr/>
          </p:nvPicPr>
          <p:blipFill rotWithShape="1">
            <a:blip r:embed="rId3">
              <a:alphaModFix/>
            </a:blip>
            <a:srcRect b="0" l="0" r="98128" t="0"/>
            <a:stretch/>
          </p:blipFill>
          <p:spPr>
            <a:xfrm>
              <a:off x="4095800" y="1534525"/>
              <a:ext cx="113725" cy="1424525"/>
            </a:xfrm>
            <a:prstGeom prst="rect">
              <a:avLst/>
            </a:prstGeom>
            <a:noFill/>
            <a:ln>
              <a:noFill/>
            </a:ln>
          </p:spPr>
        </p:pic>
        <p:pic>
          <p:nvPicPr>
            <p:cNvPr id="223" name="Google Shape;223;p33"/>
            <p:cNvPicPr preferRelativeResize="0"/>
            <p:nvPr/>
          </p:nvPicPr>
          <p:blipFill rotWithShape="1">
            <a:blip r:embed="rId3">
              <a:alphaModFix/>
            </a:blip>
            <a:srcRect b="0" l="45551" r="0" t="0"/>
            <a:stretch/>
          </p:blipFill>
          <p:spPr>
            <a:xfrm>
              <a:off x="4209525" y="1534525"/>
              <a:ext cx="3308549" cy="1424525"/>
            </a:xfrm>
            <a:prstGeom prst="rect">
              <a:avLst/>
            </a:prstGeom>
            <a:noFill/>
            <a:ln>
              <a:noFill/>
            </a:ln>
          </p:spPr>
        </p:pic>
      </p:grpSp>
      <p:grpSp>
        <p:nvGrpSpPr>
          <p:cNvPr id="224" name="Google Shape;224;p33"/>
          <p:cNvGrpSpPr/>
          <p:nvPr/>
        </p:nvGrpSpPr>
        <p:grpSpPr>
          <a:xfrm>
            <a:off x="4004325" y="807000"/>
            <a:ext cx="4979100" cy="3983285"/>
            <a:chOff x="4004325" y="807000"/>
            <a:chExt cx="4979100" cy="3983285"/>
          </a:xfrm>
        </p:grpSpPr>
        <p:pic>
          <p:nvPicPr>
            <p:cNvPr id="225" name="Google Shape;225;p33"/>
            <p:cNvPicPr preferRelativeResize="0"/>
            <p:nvPr/>
          </p:nvPicPr>
          <p:blipFill>
            <a:blip r:embed="rId4">
              <a:alphaModFix/>
            </a:blip>
            <a:stretch>
              <a:fillRect/>
            </a:stretch>
          </p:blipFill>
          <p:spPr>
            <a:xfrm>
              <a:off x="4004325" y="843675"/>
              <a:ext cx="4979100" cy="3909925"/>
            </a:xfrm>
            <a:prstGeom prst="rect">
              <a:avLst/>
            </a:prstGeom>
            <a:noFill/>
            <a:ln>
              <a:noFill/>
            </a:ln>
          </p:spPr>
        </p:pic>
        <p:pic>
          <p:nvPicPr>
            <p:cNvPr id="226" name="Google Shape;226;p33"/>
            <p:cNvPicPr preferRelativeResize="0"/>
            <p:nvPr/>
          </p:nvPicPr>
          <p:blipFill>
            <a:blip r:embed="rId5">
              <a:alphaModFix/>
            </a:blip>
            <a:stretch>
              <a:fillRect/>
            </a:stretch>
          </p:blipFill>
          <p:spPr>
            <a:xfrm>
              <a:off x="4004325" y="807000"/>
              <a:ext cx="4979100" cy="398328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232" name="Google Shape;232;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3" name="Google Shape;233;p34"/>
          <p:cNvPicPr preferRelativeResize="0"/>
          <p:nvPr/>
        </p:nvPicPr>
        <p:blipFill rotWithShape="1">
          <a:blip r:embed="rId3">
            <a:alphaModFix/>
          </a:blip>
          <a:srcRect b="0" l="0" r="54867" t="0"/>
          <a:stretch/>
        </p:blipFill>
        <p:spPr>
          <a:xfrm>
            <a:off x="311700" y="1337125"/>
            <a:ext cx="2742475" cy="1424525"/>
          </a:xfrm>
          <a:prstGeom prst="rect">
            <a:avLst/>
          </a:prstGeom>
          <a:noFill/>
          <a:ln>
            <a:noFill/>
          </a:ln>
        </p:spPr>
      </p:pic>
      <p:grpSp>
        <p:nvGrpSpPr>
          <p:cNvPr id="234" name="Google Shape;234;p34"/>
          <p:cNvGrpSpPr/>
          <p:nvPr/>
        </p:nvGrpSpPr>
        <p:grpSpPr>
          <a:xfrm>
            <a:off x="311700" y="2948900"/>
            <a:ext cx="3422273" cy="1424525"/>
            <a:chOff x="4095800" y="1534525"/>
            <a:chExt cx="3422273" cy="1424525"/>
          </a:xfrm>
        </p:grpSpPr>
        <p:pic>
          <p:nvPicPr>
            <p:cNvPr id="235" name="Google Shape;235;p34"/>
            <p:cNvPicPr preferRelativeResize="0"/>
            <p:nvPr/>
          </p:nvPicPr>
          <p:blipFill rotWithShape="1">
            <a:blip r:embed="rId3">
              <a:alphaModFix/>
            </a:blip>
            <a:srcRect b="0" l="0" r="98128" t="0"/>
            <a:stretch/>
          </p:blipFill>
          <p:spPr>
            <a:xfrm>
              <a:off x="4095800" y="1534525"/>
              <a:ext cx="113725" cy="1424525"/>
            </a:xfrm>
            <a:prstGeom prst="rect">
              <a:avLst/>
            </a:prstGeom>
            <a:noFill/>
            <a:ln>
              <a:noFill/>
            </a:ln>
          </p:spPr>
        </p:pic>
        <p:pic>
          <p:nvPicPr>
            <p:cNvPr id="236" name="Google Shape;236;p34"/>
            <p:cNvPicPr preferRelativeResize="0"/>
            <p:nvPr/>
          </p:nvPicPr>
          <p:blipFill rotWithShape="1">
            <a:blip r:embed="rId3">
              <a:alphaModFix/>
            </a:blip>
            <a:srcRect b="0" l="45551" r="0" t="0"/>
            <a:stretch/>
          </p:blipFill>
          <p:spPr>
            <a:xfrm>
              <a:off x="4209525" y="1534525"/>
              <a:ext cx="3308549" cy="1424525"/>
            </a:xfrm>
            <a:prstGeom prst="rect">
              <a:avLst/>
            </a:prstGeom>
            <a:noFill/>
            <a:ln>
              <a:noFill/>
            </a:ln>
          </p:spPr>
        </p:pic>
      </p:grpSp>
      <p:pic>
        <p:nvPicPr>
          <p:cNvPr id="237" name="Google Shape;237;p34"/>
          <p:cNvPicPr preferRelativeResize="0"/>
          <p:nvPr/>
        </p:nvPicPr>
        <p:blipFill>
          <a:blip r:embed="rId4">
            <a:alphaModFix/>
          </a:blip>
          <a:stretch>
            <a:fillRect/>
          </a:stretch>
        </p:blipFill>
        <p:spPr>
          <a:xfrm>
            <a:off x="3733963" y="1612900"/>
            <a:ext cx="5019675" cy="249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243" name="Google Shape;24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4" name="Google Shape;244;p35"/>
          <p:cNvPicPr preferRelativeResize="0"/>
          <p:nvPr/>
        </p:nvPicPr>
        <p:blipFill rotWithShape="1">
          <a:blip r:embed="rId3">
            <a:alphaModFix/>
          </a:blip>
          <a:srcRect b="0" l="0" r="54867" t="0"/>
          <a:stretch/>
        </p:blipFill>
        <p:spPr>
          <a:xfrm>
            <a:off x="311700" y="1337125"/>
            <a:ext cx="2742475" cy="1424525"/>
          </a:xfrm>
          <a:prstGeom prst="rect">
            <a:avLst/>
          </a:prstGeom>
          <a:noFill/>
          <a:ln>
            <a:noFill/>
          </a:ln>
        </p:spPr>
      </p:pic>
      <p:grpSp>
        <p:nvGrpSpPr>
          <p:cNvPr id="245" name="Google Shape;245;p35"/>
          <p:cNvGrpSpPr/>
          <p:nvPr/>
        </p:nvGrpSpPr>
        <p:grpSpPr>
          <a:xfrm>
            <a:off x="311700" y="2948900"/>
            <a:ext cx="3422273" cy="1424525"/>
            <a:chOff x="4095800" y="1534525"/>
            <a:chExt cx="3422273" cy="1424525"/>
          </a:xfrm>
        </p:grpSpPr>
        <p:pic>
          <p:nvPicPr>
            <p:cNvPr id="246" name="Google Shape;246;p35"/>
            <p:cNvPicPr preferRelativeResize="0"/>
            <p:nvPr/>
          </p:nvPicPr>
          <p:blipFill rotWithShape="1">
            <a:blip r:embed="rId3">
              <a:alphaModFix/>
            </a:blip>
            <a:srcRect b="0" l="0" r="98128" t="0"/>
            <a:stretch/>
          </p:blipFill>
          <p:spPr>
            <a:xfrm>
              <a:off x="4095800" y="1534525"/>
              <a:ext cx="113725" cy="1424525"/>
            </a:xfrm>
            <a:prstGeom prst="rect">
              <a:avLst/>
            </a:prstGeom>
            <a:noFill/>
            <a:ln>
              <a:noFill/>
            </a:ln>
          </p:spPr>
        </p:pic>
        <p:pic>
          <p:nvPicPr>
            <p:cNvPr id="247" name="Google Shape;247;p35"/>
            <p:cNvPicPr preferRelativeResize="0"/>
            <p:nvPr/>
          </p:nvPicPr>
          <p:blipFill rotWithShape="1">
            <a:blip r:embed="rId3">
              <a:alphaModFix/>
            </a:blip>
            <a:srcRect b="0" l="45551" r="0" t="0"/>
            <a:stretch/>
          </p:blipFill>
          <p:spPr>
            <a:xfrm>
              <a:off x="4209525" y="1534525"/>
              <a:ext cx="3308549" cy="1424525"/>
            </a:xfrm>
            <a:prstGeom prst="rect">
              <a:avLst/>
            </a:prstGeom>
            <a:noFill/>
            <a:ln>
              <a:noFill/>
            </a:ln>
          </p:spPr>
        </p:pic>
      </p:grpSp>
      <p:pic>
        <p:nvPicPr>
          <p:cNvPr id="248" name="Google Shape;248;p35"/>
          <p:cNvPicPr preferRelativeResize="0"/>
          <p:nvPr/>
        </p:nvPicPr>
        <p:blipFill rotWithShape="1">
          <a:blip r:embed="rId4">
            <a:alphaModFix/>
          </a:blip>
          <a:srcRect b="9096" l="10492" r="9166" t="8660"/>
          <a:stretch/>
        </p:blipFill>
        <p:spPr>
          <a:xfrm>
            <a:off x="3733975" y="962625"/>
            <a:ext cx="5328899" cy="30199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Mixing Styles</a:t>
            </a:r>
            <a:endParaRPr/>
          </a:p>
        </p:txBody>
      </p:sp>
      <p:sp>
        <p:nvSpPr>
          <p:cNvPr id="254" name="Google Shape;25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5" name="Google Shape;255;p36"/>
          <p:cNvPicPr preferRelativeResize="0"/>
          <p:nvPr/>
        </p:nvPicPr>
        <p:blipFill>
          <a:blip r:embed="rId3">
            <a:alphaModFix/>
          </a:blip>
          <a:stretch>
            <a:fillRect/>
          </a:stretch>
        </p:blipFill>
        <p:spPr>
          <a:xfrm>
            <a:off x="2865825" y="235738"/>
            <a:ext cx="6076625" cy="1424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311700" y="445025"/>
            <a:ext cx="579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Cycle-StyleGAN</a:t>
            </a:r>
            <a:endParaRPr/>
          </a:p>
        </p:txBody>
      </p:sp>
      <p:sp>
        <p:nvSpPr>
          <p:cNvPr id="261" name="Google Shape;261;p37"/>
          <p:cNvSpPr txBox="1"/>
          <p:nvPr>
            <p:ph idx="1" type="body"/>
          </p:nvPr>
        </p:nvSpPr>
        <p:spPr>
          <a:xfrm>
            <a:off x="311700" y="1152475"/>
            <a:ext cx="8034600" cy="1223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it" sz="1400"/>
              <a:t>AE-StyleGAN + CycleGAN = </a:t>
            </a:r>
            <a:r>
              <a:rPr b="1" lang="it" sz="1400"/>
              <a:t>Cycle-StyleGAN</a:t>
            </a:r>
            <a:endParaRPr b="1" sz="1400"/>
          </a:p>
          <a:p>
            <a:pPr indent="-317500" lvl="1" marL="914400" rtl="0" algn="l">
              <a:spcBef>
                <a:spcPts val="0"/>
              </a:spcBef>
              <a:spcAft>
                <a:spcPts val="0"/>
              </a:spcAft>
              <a:buSzPts val="1400"/>
              <a:buChar char="○"/>
            </a:pPr>
            <a:r>
              <a:rPr b="1" lang="it"/>
              <a:t>AE-StyleGAN translates images</a:t>
            </a:r>
            <a:r>
              <a:rPr lang="it"/>
              <a:t> from the </a:t>
            </a:r>
            <a:r>
              <a:rPr b="1" lang="it"/>
              <a:t>source</a:t>
            </a:r>
            <a:r>
              <a:rPr lang="it"/>
              <a:t> to the </a:t>
            </a:r>
            <a:r>
              <a:rPr b="1" lang="it"/>
              <a:t>target</a:t>
            </a:r>
            <a:r>
              <a:rPr lang="it"/>
              <a:t> domain.</a:t>
            </a:r>
            <a:endParaRPr/>
          </a:p>
          <a:p>
            <a:pPr indent="-317500" lvl="1" marL="914400" rtl="0" algn="l">
              <a:spcBef>
                <a:spcPts val="0"/>
              </a:spcBef>
              <a:spcAft>
                <a:spcPts val="0"/>
              </a:spcAft>
              <a:buSzPts val="1400"/>
              <a:buChar char="○"/>
            </a:pPr>
            <a:r>
              <a:rPr b="1" lang="it"/>
              <a:t>Cycle consistency</a:t>
            </a:r>
            <a:r>
              <a:rPr lang="it"/>
              <a:t> ensures that the translated images can be </a:t>
            </a:r>
            <a:r>
              <a:rPr b="1" lang="it"/>
              <a:t>reconstructed in the original domain with minimal error</a:t>
            </a:r>
            <a:r>
              <a:rPr lang="it"/>
              <a:t>.</a:t>
            </a:r>
            <a:endParaRPr/>
          </a:p>
        </p:txBody>
      </p:sp>
      <p:grpSp>
        <p:nvGrpSpPr>
          <p:cNvPr id="262" name="Google Shape;262;p37"/>
          <p:cNvGrpSpPr/>
          <p:nvPr/>
        </p:nvGrpSpPr>
        <p:grpSpPr>
          <a:xfrm>
            <a:off x="2245463" y="2427000"/>
            <a:ext cx="4653087" cy="2527175"/>
            <a:chOff x="2245463" y="2427000"/>
            <a:chExt cx="4653087" cy="2527175"/>
          </a:xfrm>
        </p:grpSpPr>
        <p:pic>
          <p:nvPicPr>
            <p:cNvPr id="263" name="Google Shape;263;p37"/>
            <p:cNvPicPr preferRelativeResize="0"/>
            <p:nvPr/>
          </p:nvPicPr>
          <p:blipFill rotWithShape="1">
            <a:blip r:embed="rId3">
              <a:alphaModFix/>
            </a:blip>
            <a:srcRect b="50122" l="0" r="0" t="0"/>
            <a:stretch/>
          </p:blipFill>
          <p:spPr>
            <a:xfrm>
              <a:off x="2245463" y="2427000"/>
              <a:ext cx="2165150" cy="2157876"/>
            </a:xfrm>
            <a:prstGeom prst="rect">
              <a:avLst/>
            </a:prstGeom>
            <a:noFill/>
            <a:ln>
              <a:noFill/>
            </a:ln>
          </p:spPr>
        </p:pic>
        <p:pic>
          <p:nvPicPr>
            <p:cNvPr id="264" name="Google Shape;264;p37"/>
            <p:cNvPicPr preferRelativeResize="0"/>
            <p:nvPr/>
          </p:nvPicPr>
          <p:blipFill rotWithShape="1">
            <a:blip r:embed="rId4">
              <a:alphaModFix/>
            </a:blip>
            <a:srcRect b="50122" l="0" r="0" t="0"/>
            <a:stretch/>
          </p:blipFill>
          <p:spPr>
            <a:xfrm>
              <a:off x="4733400" y="2427000"/>
              <a:ext cx="2165150" cy="2157876"/>
            </a:xfrm>
            <a:prstGeom prst="rect">
              <a:avLst/>
            </a:prstGeom>
            <a:noFill/>
            <a:ln>
              <a:noFill/>
            </a:ln>
          </p:spPr>
        </p:pic>
        <p:sp>
          <p:nvSpPr>
            <p:cNvPr id="265" name="Google Shape;265;p37"/>
            <p:cNvSpPr txBox="1"/>
            <p:nvPr/>
          </p:nvSpPr>
          <p:spPr>
            <a:xfrm>
              <a:off x="4733425" y="4584875"/>
              <a:ext cx="216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Old-to-young filter</a:t>
              </a:r>
              <a:endParaRPr i="1" sz="1200">
                <a:latin typeface="Proxima Nova"/>
                <a:ea typeface="Proxima Nova"/>
                <a:cs typeface="Proxima Nova"/>
                <a:sym typeface="Proxima Nova"/>
              </a:endParaRPr>
            </a:p>
          </p:txBody>
        </p:sp>
        <p:sp>
          <p:nvSpPr>
            <p:cNvPr id="266" name="Google Shape;266;p37"/>
            <p:cNvSpPr txBox="1"/>
            <p:nvPr/>
          </p:nvSpPr>
          <p:spPr>
            <a:xfrm>
              <a:off x="2245488" y="4584875"/>
              <a:ext cx="216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Young-to-old filter</a:t>
              </a:r>
              <a:endParaRPr i="1" sz="1200">
                <a:latin typeface="Proxima Nova"/>
                <a:ea typeface="Proxima Nova"/>
                <a:cs typeface="Proxima Nova"/>
                <a:sym typeface="Proxima Nova"/>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8"/>
          <p:cNvSpPr txBox="1"/>
          <p:nvPr>
            <p:ph type="title"/>
          </p:nvPr>
        </p:nvSpPr>
        <p:spPr>
          <a:xfrm>
            <a:off x="311700" y="445025"/>
            <a:ext cx="579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Cycle-StyleGAN:</a:t>
            </a:r>
            <a:r>
              <a:rPr lang="it">
                <a:solidFill>
                  <a:schemeClr val="accent3"/>
                </a:solidFill>
              </a:rPr>
              <a:t> training procedure</a:t>
            </a:r>
            <a:endParaRPr>
              <a:solidFill>
                <a:schemeClr val="accent3"/>
              </a:solidFill>
            </a:endParaRPr>
          </a:p>
        </p:txBody>
      </p:sp>
      <p:sp>
        <p:nvSpPr>
          <p:cNvPr id="272" name="Google Shape;272;p38"/>
          <p:cNvSpPr txBox="1"/>
          <p:nvPr>
            <p:ph idx="1" type="body"/>
          </p:nvPr>
        </p:nvSpPr>
        <p:spPr>
          <a:xfrm>
            <a:off x="311700" y="1152475"/>
            <a:ext cx="8078100" cy="167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it" sz="1400"/>
              <a:t>Train discriminators</a:t>
            </a:r>
            <a:r>
              <a:rPr lang="it" sz="1400"/>
              <a:t> using real young and old images.</a:t>
            </a:r>
            <a:endParaRPr sz="1400"/>
          </a:p>
          <a:p>
            <a:pPr indent="-317500" lvl="0" marL="457200" rtl="0" algn="l">
              <a:spcBef>
                <a:spcPts val="0"/>
              </a:spcBef>
              <a:spcAft>
                <a:spcPts val="0"/>
              </a:spcAft>
              <a:buSzPts val="1400"/>
              <a:buAutoNum type="arabicPeriod"/>
            </a:pPr>
            <a:r>
              <a:rPr b="1" lang="it" sz="1400"/>
              <a:t>Train encoder and generator </a:t>
            </a:r>
            <a:r>
              <a:rPr lang="it" sz="1400"/>
              <a:t>of the first filter:</a:t>
            </a:r>
            <a:endParaRPr sz="1400"/>
          </a:p>
          <a:p>
            <a:pPr indent="-317500" lvl="1" marL="914400" rtl="0" algn="l">
              <a:spcBef>
                <a:spcPts val="0"/>
              </a:spcBef>
              <a:spcAft>
                <a:spcPts val="0"/>
              </a:spcAft>
              <a:buSzPts val="1400"/>
              <a:buAutoNum type="alphaLcPeriod"/>
            </a:pPr>
            <a:r>
              <a:rPr lang="it"/>
              <a:t>Translate the young images in the old domain and compute the </a:t>
            </a:r>
            <a:r>
              <a:rPr b="1" lang="it"/>
              <a:t>discriminator loss</a:t>
            </a:r>
            <a:r>
              <a:rPr lang="it"/>
              <a:t>.</a:t>
            </a:r>
            <a:endParaRPr/>
          </a:p>
          <a:p>
            <a:pPr indent="-317500" lvl="1" marL="914400" rtl="0" algn="l">
              <a:spcBef>
                <a:spcPts val="0"/>
              </a:spcBef>
              <a:spcAft>
                <a:spcPts val="0"/>
              </a:spcAft>
              <a:buSzPts val="1400"/>
              <a:buAutoNum type="alphaLcPeriod"/>
            </a:pPr>
            <a:r>
              <a:rPr lang="it"/>
              <a:t>Project back the images in the original domain and compute the </a:t>
            </a:r>
            <a:r>
              <a:rPr b="1" lang="it"/>
              <a:t>pixel loss</a:t>
            </a:r>
            <a:r>
              <a:rPr lang="it"/>
              <a:t> between the original and reconstructed images.</a:t>
            </a:r>
            <a:endParaRPr/>
          </a:p>
          <a:p>
            <a:pPr indent="-317500" lvl="0" marL="457200" rtl="0" algn="l">
              <a:spcBef>
                <a:spcPts val="0"/>
              </a:spcBef>
              <a:spcAft>
                <a:spcPts val="0"/>
              </a:spcAft>
              <a:buSzPts val="1400"/>
              <a:buAutoNum type="arabicPeriod"/>
            </a:pPr>
            <a:r>
              <a:rPr b="1" lang="it" sz="1400"/>
              <a:t>Repeat the process for the the second filter</a:t>
            </a:r>
            <a:r>
              <a:rPr lang="it" sz="1400"/>
              <a:t>.</a:t>
            </a:r>
            <a:endParaRPr sz="1400"/>
          </a:p>
        </p:txBody>
      </p:sp>
      <p:grpSp>
        <p:nvGrpSpPr>
          <p:cNvPr id="273" name="Google Shape;273;p38"/>
          <p:cNvGrpSpPr/>
          <p:nvPr/>
        </p:nvGrpSpPr>
        <p:grpSpPr>
          <a:xfrm>
            <a:off x="1135789" y="2825633"/>
            <a:ext cx="6872428" cy="2195953"/>
            <a:chOff x="797600" y="2375825"/>
            <a:chExt cx="7548800" cy="2615475"/>
          </a:xfrm>
        </p:grpSpPr>
        <p:sp>
          <p:nvSpPr>
            <p:cNvPr id="274" name="Google Shape;274;p38"/>
            <p:cNvSpPr txBox="1"/>
            <p:nvPr/>
          </p:nvSpPr>
          <p:spPr>
            <a:xfrm>
              <a:off x="797600" y="4551200"/>
              <a:ext cx="3774300" cy="4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Young-to-old filter</a:t>
              </a:r>
              <a:endParaRPr i="1" sz="1200">
                <a:latin typeface="Proxima Nova"/>
                <a:ea typeface="Proxima Nova"/>
                <a:cs typeface="Proxima Nova"/>
                <a:sym typeface="Proxima Nova"/>
              </a:endParaRPr>
            </a:p>
          </p:txBody>
        </p:sp>
        <p:pic>
          <p:nvPicPr>
            <p:cNvPr id="275" name="Google Shape;275;p38"/>
            <p:cNvPicPr preferRelativeResize="0"/>
            <p:nvPr/>
          </p:nvPicPr>
          <p:blipFill rotWithShape="1">
            <a:blip r:embed="rId3">
              <a:alphaModFix/>
            </a:blip>
            <a:srcRect b="0" l="0" r="0" t="0"/>
            <a:stretch/>
          </p:blipFill>
          <p:spPr>
            <a:xfrm>
              <a:off x="797600" y="2375825"/>
              <a:ext cx="7548800" cy="2175375"/>
            </a:xfrm>
            <a:prstGeom prst="rect">
              <a:avLst/>
            </a:prstGeom>
            <a:noFill/>
            <a:ln>
              <a:noFill/>
            </a:ln>
          </p:spPr>
        </p:pic>
        <p:sp>
          <p:nvSpPr>
            <p:cNvPr id="276" name="Google Shape;276;p38"/>
            <p:cNvSpPr txBox="1"/>
            <p:nvPr/>
          </p:nvSpPr>
          <p:spPr>
            <a:xfrm>
              <a:off x="4571900" y="4551200"/>
              <a:ext cx="3774300" cy="4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Old-to-young filter</a:t>
              </a:r>
              <a:endParaRPr i="1" sz="1200">
                <a:latin typeface="Proxima Nova"/>
                <a:ea typeface="Proxima Nova"/>
                <a:cs typeface="Proxima Nova"/>
                <a:sym typeface="Proxima Nova"/>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445025"/>
            <a:ext cx="579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Cycle-StyleGAN:</a:t>
            </a:r>
            <a:r>
              <a:rPr lang="it">
                <a:solidFill>
                  <a:schemeClr val="accent3"/>
                </a:solidFill>
              </a:rPr>
              <a:t> results</a:t>
            </a:r>
            <a:endParaRPr>
              <a:solidFill>
                <a:schemeClr val="accent3"/>
              </a:solidFill>
            </a:endParaRPr>
          </a:p>
        </p:txBody>
      </p:sp>
      <p:pic>
        <p:nvPicPr>
          <p:cNvPr id="282" name="Google Shape;282;p39"/>
          <p:cNvPicPr preferRelativeResize="0"/>
          <p:nvPr/>
        </p:nvPicPr>
        <p:blipFill>
          <a:blip r:embed="rId3">
            <a:alphaModFix/>
          </a:blip>
          <a:stretch>
            <a:fillRect/>
          </a:stretch>
        </p:blipFill>
        <p:spPr>
          <a:xfrm>
            <a:off x="1994775" y="1152475"/>
            <a:ext cx="5154450" cy="3478199"/>
          </a:xfrm>
          <a:prstGeom prst="rect">
            <a:avLst/>
          </a:prstGeom>
          <a:noFill/>
          <a:ln>
            <a:noFill/>
          </a:ln>
        </p:spPr>
      </p:pic>
      <p:sp>
        <p:nvSpPr>
          <p:cNvPr id="283" name="Google Shape;283;p39"/>
          <p:cNvSpPr txBox="1"/>
          <p:nvPr/>
        </p:nvSpPr>
        <p:spPr>
          <a:xfrm>
            <a:off x="2055025" y="4630675"/>
            <a:ext cx="167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Young-to-old filter</a:t>
            </a:r>
            <a:endParaRPr i="1" sz="1200">
              <a:latin typeface="Proxima Nova"/>
              <a:ea typeface="Proxima Nova"/>
              <a:cs typeface="Proxima Nova"/>
              <a:sym typeface="Proxima Nova"/>
            </a:endParaRPr>
          </a:p>
        </p:txBody>
      </p:sp>
      <p:sp>
        <p:nvSpPr>
          <p:cNvPr id="284" name="Google Shape;284;p39"/>
          <p:cNvSpPr txBox="1"/>
          <p:nvPr/>
        </p:nvSpPr>
        <p:spPr>
          <a:xfrm>
            <a:off x="5407825" y="4630675"/>
            <a:ext cx="1676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200">
                <a:latin typeface="Proxima Nova"/>
                <a:ea typeface="Proxima Nova"/>
                <a:cs typeface="Proxima Nova"/>
                <a:sym typeface="Proxima Nova"/>
              </a:rPr>
              <a:t>Old-to-young </a:t>
            </a:r>
            <a:r>
              <a:rPr i="1" lang="it" sz="1200">
                <a:latin typeface="Proxima Nova"/>
                <a:ea typeface="Proxima Nova"/>
                <a:cs typeface="Proxima Nova"/>
                <a:sym typeface="Proxima Nova"/>
              </a:rPr>
              <a:t>filter</a:t>
            </a:r>
            <a:endParaRPr i="1" sz="1200">
              <a:latin typeface="Proxima Nova"/>
              <a:ea typeface="Proxima Nova"/>
              <a:cs typeface="Proxima Nova"/>
              <a:sym typeface="Proxima Nova"/>
            </a:endParaRPr>
          </a:p>
        </p:txBody>
      </p:sp>
      <p:sp>
        <p:nvSpPr>
          <p:cNvPr id="285" name="Google Shape;285;p39"/>
          <p:cNvSpPr txBox="1"/>
          <p:nvPr/>
        </p:nvSpPr>
        <p:spPr>
          <a:xfrm>
            <a:off x="8316675" y="3657975"/>
            <a:ext cx="7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ph type="title"/>
          </p:nvPr>
        </p:nvSpPr>
        <p:spPr>
          <a:xfrm>
            <a:off x="311700" y="445025"/>
            <a:ext cx="579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Cycle-StyleGAN:</a:t>
            </a:r>
            <a:r>
              <a:rPr lang="it">
                <a:solidFill>
                  <a:schemeClr val="accent3"/>
                </a:solidFill>
              </a:rPr>
              <a:t> results (2)</a:t>
            </a:r>
            <a:endParaRPr>
              <a:solidFill>
                <a:schemeClr val="accent3"/>
              </a:solidFill>
            </a:endParaRPr>
          </a:p>
        </p:txBody>
      </p:sp>
      <p:pic>
        <p:nvPicPr>
          <p:cNvPr id="291" name="Google Shape;291;p40"/>
          <p:cNvPicPr preferRelativeResize="0"/>
          <p:nvPr/>
        </p:nvPicPr>
        <p:blipFill>
          <a:blip r:embed="rId3">
            <a:alphaModFix/>
          </a:blip>
          <a:stretch>
            <a:fillRect/>
          </a:stretch>
        </p:blipFill>
        <p:spPr>
          <a:xfrm>
            <a:off x="311700" y="1170125"/>
            <a:ext cx="8434652" cy="2338375"/>
          </a:xfrm>
          <a:prstGeom prst="rect">
            <a:avLst/>
          </a:prstGeom>
          <a:noFill/>
          <a:ln>
            <a:noFill/>
          </a:ln>
        </p:spPr>
      </p:pic>
      <p:sp>
        <p:nvSpPr>
          <p:cNvPr id="292" name="Google Shape;292;p40"/>
          <p:cNvSpPr txBox="1"/>
          <p:nvPr/>
        </p:nvSpPr>
        <p:spPr>
          <a:xfrm>
            <a:off x="311700" y="3508500"/>
            <a:ext cx="8434800" cy="159600"/>
          </a:xfrm>
          <a:prstGeom prst="rect">
            <a:avLst/>
          </a:prstGeom>
          <a:noFill/>
          <a:ln>
            <a:noFill/>
          </a:ln>
        </p:spPr>
        <p:txBody>
          <a:bodyPr anchorCtr="0" anchor="t" bIns="18000" lIns="18000" spcFirstLastPara="1" rIns="18000" wrap="square" tIns="18000">
            <a:spAutoFit/>
          </a:bodyPr>
          <a:lstStyle/>
          <a:p>
            <a:pPr indent="0" lvl="0" marL="0" rtl="0" algn="ctr">
              <a:spcBef>
                <a:spcPts val="0"/>
              </a:spcBef>
              <a:spcAft>
                <a:spcPts val="0"/>
              </a:spcAft>
              <a:buNone/>
            </a:pPr>
            <a:r>
              <a:rPr lang="it" sz="800"/>
              <a:t>Progression of Cycle-StyleGAN results versus increasing number of iteration</a:t>
            </a:r>
            <a:endParaRPr sz="800">
              <a:latin typeface="Proxima Nova"/>
              <a:ea typeface="Proxima Nova"/>
              <a:cs typeface="Proxima Nova"/>
              <a:sym typeface="Proxima Nova"/>
            </a:endParaRPr>
          </a:p>
        </p:txBody>
      </p:sp>
      <p:pic>
        <p:nvPicPr>
          <p:cNvPr id="293" name="Google Shape;293;p40"/>
          <p:cNvPicPr preferRelativeResize="0"/>
          <p:nvPr/>
        </p:nvPicPr>
        <p:blipFill>
          <a:blip r:embed="rId4">
            <a:alphaModFix/>
          </a:blip>
          <a:stretch>
            <a:fillRect/>
          </a:stretch>
        </p:blipFill>
        <p:spPr>
          <a:xfrm>
            <a:off x="2641813" y="3815000"/>
            <a:ext cx="3860375" cy="1087425"/>
          </a:xfrm>
          <a:prstGeom prst="rect">
            <a:avLst/>
          </a:prstGeom>
          <a:noFill/>
          <a:ln>
            <a:noFill/>
          </a:ln>
        </p:spPr>
      </p:pic>
      <p:sp>
        <p:nvSpPr>
          <p:cNvPr id="294" name="Google Shape;294;p40"/>
          <p:cNvSpPr/>
          <p:nvPr/>
        </p:nvSpPr>
        <p:spPr>
          <a:xfrm>
            <a:off x="4125675" y="1170400"/>
            <a:ext cx="1106400" cy="2338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0"/>
          <p:cNvSpPr/>
          <p:nvPr/>
        </p:nvSpPr>
        <p:spPr>
          <a:xfrm>
            <a:off x="4572000" y="4058175"/>
            <a:ext cx="484200" cy="80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0"/>
          <p:cNvSpPr txBox="1"/>
          <p:nvPr/>
        </p:nvSpPr>
        <p:spPr>
          <a:xfrm>
            <a:off x="6624150" y="3716575"/>
            <a:ext cx="21540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sz="1300">
                <a:solidFill>
                  <a:srgbClr val="FF0000"/>
                </a:solidFill>
                <a:latin typeface="Proxima Nova"/>
                <a:ea typeface="Proxima Nova"/>
                <a:cs typeface="Proxima Nova"/>
                <a:sym typeface="Proxima Nova"/>
              </a:rPr>
              <a:t>The best FID is reached after 150 iterations. </a:t>
            </a:r>
            <a:r>
              <a:rPr lang="it" sz="1300">
                <a:latin typeface="Proxima Nova"/>
                <a:ea typeface="Proxima Nova"/>
                <a:cs typeface="Proxima Nova"/>
                <a:sym typeface="Proxima Nova"/>
              </a:rPr>
              <a:t>Afterwards, the network performance starts to degrade.</a:t>
            </a:r>
            <a:endParaRPr sz="13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1"/>
          <p:cNvSpPr txBox="1"/>
          <p:nvPr>
            <p:ph type="title"/>
          </p:nvPr>
        </p:nvSpPr>
        <p:spPr>
          <a:xfrm>
            <a:off x="311700" y="445025"/>
            <a:ext cx="5799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Conclusions and future work</a:t>
            </a:r>
            <a:endParaRPr/>
          </a:p>
        </p:txBody>
      </p:sp>
      <p:sp>
        <p:nvSpPr>
          <p:cNvPr id="302" name="Google Shape;302;p41"/>
          <p:cNvSpPr txBox="1"/>
          <p:nvPr/>
        </p:nvSpPr>
        <p:spPr>
          <a:xfrm>
            <a:off x="311700" y="1017725"/>
            <a:ext cx="80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chemeClr val="accent3"/>
                </a:solidFill>
                <a:latin typeface="Proxima Nova"/>
                <a:ea typeface="Proxima Nova"/>
                <a:cs typeface="Proxima Nova"/>
                <a:sym typeface="Proxima Nova"/>
              </a:rPr>
              <a:t>Cycle-StyleGAN outperforms CycleGAN</a:t>
            </a:r>
            <a:r>
              <a:rPr lang="it">
                <a:solidFill>
                  <a:schemeClr val="accent3"/>
                </a:solidFill>
                <a:latin typeface="Proxima Nova"/>
                <a:ea typeface="Proxima Nova"/>
                <a:cs typeface="Proxima Nova"/>
                <a:sym typeface="Proxima Nova"/>
              </a:rPr>
              <a:t> and produces convincing results…</a:t>
            </a:r>
            <a:endParaRPr>
              <a:solidFill>
                <a:schemeClr val="accent3"/>
              </a:solidFill>
              <a:latin typeface="Proxima Nova"/>
              <a:ea typeface="Proxima Nova"/>
              <a:cs typeface="Proxima Nova"/>
              <a:sym typeface="Proxima Nova"/>
            </a:endParaRPr>
          </a:p>
        </p:txBody>
      </p:sp>
      <p:sp>
        <p:nvSpPr>
          <p:cNvPr id="303" name="Google Shape;303;p41"/>
          <p:cNvSpPr txBox="1"/>
          <p:nvPr/>
        </p:nvSpPr>
        <p:spPr>
          <a:xfrm>
            <a:off x="311700" y="1417925"/>
            <a:ext cx="809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chemeClr val="accent3"/>
                </a:solidFill>
                <a:latin typeface="Proxima Nova"/>
                <a:ea typeface="Proxima Nova"/>
                <a:cs typeface="Proxima Nova"/>
                <a:sym typeface="Proxima Nova"/>
              </a:rPr>
              <a:t>BUT</a:t>
            </a:r>
            <a:endParaRPr b="1">
              <a:solidFill>
                <a:schemeClr val="accent3"/>
              </a:solidFill>
              <a:latin typeface="Proxima Nova"/>
              <a:ea typeface="Proxima Nova"/>
              <a:cs typeface="Proxima Nova"/>
              <a:sym typeface="Proxima Nova"/>
            </a:endParaRPr>
          </a:p>
        </p:txBody>
      </p:sp>
      <p:sp>
        <p:nvSpPr>
          <p:cNvPr id="304" name="Google Shape;304;p41"/>
          <p:cNvSpPr txBox="1"/>
          <p:nvPr/>
        </p:nvSpPr>
        <p:spPr>
          <a:xfrm>
            <a:off x="311700" y="1818125"/>
            <a:ext cx="8094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a:solidFill>
                  <a:schemeClr val="accent3"/>
                </a:solidFill>
                <a:latin typeface="Proxima Nova"/>
                <a:ea typeface="Proxima Nova"/>
                <a:cs typeface="Proxima Nova"/>
                <a:sym typeface="Proxima Nova"/>
              </a:rPr>
              <a:t>There are several open issues:</a:t>
            </a:r>
            <a:endParaRPr b="1">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AutoNum type="arabicPeriod"/>
            </a:pPr>
            <a:r>
              <a:rPr lang="it">
                <a:solidFill>
                  <a:schemeClr val="accent3"/>
                </a:solidFill>
                <a:latin typeface="Proxima Nova"/>
                <a:ea typeface="Proxima Nova"/>
                <a:cs typeface="Proxima Nova"/>
                <a:sym typeface="Proxima Nova"/>
              </a:rPr>
              <a:t>Cycle-StyleGAN performance suffer from longer training</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AutoNum type="arabicPeriod"/>
            </a:pPr>
            <a:r>
              <a:rPr lang="it">
                <a:solidFill>
                  <a:schemeClr val="accent3"/>
                </a:solidFill>
                <a:latin typeface="Proxima Nova"/>
                <a:ea typeface="Proxima Nova"/>
                <a:cs typeface="Proxima Nova"/>
                <a:sym typeface="Proxima Nova"/>
              </a:rPr>
              <a:t>CelebA is probably not the best dataset for face filter development due to low quality images and high correlation between attributes.</a:t>
            </a:r>
            <a:endParaRPr>
              <a:solidFill>
                <a:schemeClr val="accent3"/>
              </a:solidFill>
              <a:latin typeface="Proxima Nova"/>
              <a:ea typeface="Proxima Nova"/>
              <a:cs typeface="Proxima Nova"/>
              <a:sym typeface="Proxima Nova"/>
            </a:endParaRPr>
          </a:p>
          <a:p>
            <a:pPr indent="-317500" lvl="0" marL="457200" rtl="0" algn="l">
              <a:spcBef>
                <a:spcPts val="0"/>
              </a:spcBef>
              <a:spcAft>
                <a:spcPts val="0"/>
              </a:spcAft>
              <a:buClr>
                <a:schemeClr val="accent3"/>
              </a:buClr>
              <a:buSzPts val="1400"/>
              <a:buFont typeface="Proxima Nova"/>
              <a:buAutoNum type="arabicPeriod"/>
            </a:pPr>
            <a:r>
              <a:rPr lang="it">
                <a:solidFill>
                  <a:schemeClr val="accent3"/>
                </a:solidFill>
                <a:latin typeface="Proxima Nova"/>
                <a:ea typeface="Proxima Nova"/>
                <a:cs typeface="Proxima Nova"/>
                <a:sym typeface="Proxima Nova"/>
              </a:rPr>
              <a:t>The usage of segmentation masks could prevent the network from modifying the background of the images.</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634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 little background</a:t>
            </a:r>
            <a:endParaRPr/>
          </a:p>
        </p:txBody>
      </p:sp>
      <p:pic>
        <p:nvPicPr>
          <p:cNvPr id="73" name="Google Shape;73;p15"/>
          <p:cNvPicPr preferRelativeResize="0"/>
          <p:nvPr/>
        </p:nvPicPr>
        <p:blipFill>
          <a:blip r:embed="rId3">
            <a:alphaModFix/>
          </a:blip>
          <a:stretch>
            <a:fillRect/>
          </a:stretch>
        </p:blipFill>
        <p:spPr>
          <a:xfrm>
            <a:off x="7029875" y="445025"/>
            <a:ext cx="1861900" cy="1861900"/>
          </a:xfrm>
          <a:prstGeom prst="rect">
            <a:avLst/>
          </a:prstGeom>
          <a:noFill/>
          <a:ln>
            <a:noFill/>
          </a:ln>
        </p:spPr>
      </p:pic>
      <p:sp>
        <p:nvSpPr>
          <p:cNvPr id="74" name="Google Shape;74;p15"/>
          <p:cNvSpPr txBox="1"/>
          <p:nvPr/>
        </p:nvSpPr>
        <p:spPr>
          <a:xfrm>
            <a:off x="7054675" y="2306925"/>
            <a:ext cx="1812300" cy="4521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MNIST-like digits generated using a regular GAN after 5 training epochs</a:t>
            </a:r>
            <a:endParaRPr i="1" sz="900">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8" name="Shape 308"/>
        <p:cNvGrpSpPr/>
        <p:nvPr/>
      </p:nvGrpSpPr>
      <p:grpSpPr>
        <a:xfrm>
          <a:off x="0" y="0"/>
          <a:ext cx="0" cy="0"/>
          <a:chOff x="0" y="0"/>
          <a:chExt cx="0" cy="0"/>
        </a:xfrm>
      </p:grpSpPr>
      <p:sp>
        <p:nvSpPr>
          <p:cNvPr id="309" name="Google Shape;309;p42"/>
          <p:cNvSpPr txBox="1"/>
          <p:nvPr>
            <p:ph idx="4294967295" type="ctrTitle"/>
          </p:nvPr>
        </p:nvSpPr>
        <p:spPr>
          <a:xfrm>
            <a:off x="510450" y="1742400"/>
            <a:ext cx="8123100" cy="16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t/>
            </a:r>
            <a:endParaRPr sz="2420">
              <a:solidFill>
                <a:schemeClr val="lt1"/>
              </a:solidFill>
            </a:endParaRPr>
          </a:p>
        </p:txBody>
      </p:sp>
      <p:sp>
        <p:nvSpPr>
          <p:cNvPr id="310" name="Google Shape;310;p42"/>
          <p:cNvSpPr txBox="1"/>
          <p:nvPr/>
        </p:nvSpPr>
        <p:spPr>
          <a:xfrm>
            <a:off x="3343050" y="3401100"/>
            <a:ext cx="2457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it" sz="1300">
                <a:solidFill>
                  <a:srgbClr val="CCCCCC"/>
                </a:solidFill>
                <a:latin typeface="Proxima Nova"/>
                <a:ea typeface="Proxima Nova"/>
                <a:cs typeface="Proxima Nova"/>
                <a:sym typeface="Proxima Nova"/>
              </a:rPr>
              <a:t>The Take-Home message</a:t>
            </a:r>
            <a:endParaRPr i="1" sz="1300">
              <a:solidFill>
                <a:srgbClr val="CCCCCC"/>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6340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 little background…</a:t>
            </a:r>
            <a:endParaRPr/>
          </a:p>
        </p:txBody>
      </p:sp>
      <p:pic>
        <p:nvPicPr>
          <p:cNvPr id="80" name="Google Shape;80;p16"/>
          <p:cNvPicPr preferRelativeResize="0"/>
          <p:nvPr/>
        </p:nvPicPr>
        <p:blipFill rotWithShape="1">
          <a:blip r:embed="rId3">
            <a:alphaModFix/>
          </a:blip>
          <a:srcRect b="0" l="0" r="0" t="0"/>
          <a:stretch/>
        </p:blipFill>
        <p:spPr>
          <a:xfrm>
            <a:off x="6200175" y="1598425"/>
            <a:ext cx="1861900" cy="1861900"/>
          </a:xfrm>
          <a:prstGeom prst="rect">
            <a:avLst/>
          </a:prstGeom>
          <a:noFill/>
          <a:ln>
            <a:noFill/>
          </a:ln>
        </p:spPr>
      </p:pic>
      <p:sp>
        <p:nvSpPr>
          <p:cNvPr id="81" name="Google Shape;81;p16"/>
          <p:cNvSpPr txBox="1"/>
          <p:nvPr/>
        </p:nvSpPr>
        <p:spPr>
          <a:xfrm>
            <a:off x="6224975" y="3502725"/>
            <a:ext cx="1812300" cy="3135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FaceApp</a:t>
            </a:r>
            <a:endParaRPr i="1" sz="900">
              <a:latin typeface="Proxima Nova"/>
              <a:ea typeface="Proxima Nova"/>
              <a:cs typeface="Proxima Nova"/>
              <a:sym typeface="Proxima Nova"/>
            </a:endParaRPr>
          </a:p>
          <a:p>
            <a:pPr indent="0" lvl="0" marL="0" rtl="0" algn="ctr">
              <a:spcBef>
                <a:spcPts val="0"/>
              </a:spcBef>
              <a:spcAft>
                <a:spcPts val="0"/>
              </a:spcAft>
              <a:buNone/>
            </a:pPr>
            <a:r>
              <a:rPr i="1" lang="it" sz="900">
                <a:latin typeface="Proxima Nova"/>
                <a:ea typeface="Proxima Nova"/>
                <a:cs typeface="Proxima Nova"/>
                <a:sym typeface="Proxima Nova"/>
              </a:rPr>
              <a:t>2017</a:t>
            </a:r>
            <a:endParaRPr i="1" sz="900">
              <a:latin typeface="Proxima Nova"/>
              <a:ea typeface="Proxima Nova"/>
              <a:cs typeface="Proxima Nova"/>
              <a:sym typeface="Proxima Nova"/>
            </a:endParaRPr>
          </a:p>
        </p:txBody>
      </p:sp>
      <p:pic>
        <p:nvPicPr>
          <p:cNvPr id="82" name="Google Shape;82;p16"/>
          <p:cNvPicPr preferRelativeResize="0"/>
          <p:nvPr/>
        </p:nvPicPr>
        <p:blipFill rotWithShape="1">
          <a:blip r:embed="rId4">
            <a:alphaModFix/>
          </a:blip>
          <a:srcRect b="0" l="0" r="0" t="0"/>
          <a:stretch/>
        </p:blipFill>
        <p:spPr>
          <a:xfrm>
            <a:off x="3653450" y="1598425"/>
            <a:ext cx="1861901" cy="1861901"/>
          </a:xfrm>
          <a:prstGeom prst="rect">
            <a:avLst/>
          </a:prstGeom>
          <a:noFill/>
          <a:ln>
            <a:noFill/>
          </a:ln>
        </p:spPr>
      </p:pic>
      <p:sp>
        <p:nvSpPr>
          <p:cNvPr id="83" name="Google Shape;83;p16"/>
          <p:cNvSpPr txBox="1"/>
          <p:nvPr/>
        </p:nvSpPr>
        <p:spPr>
          <a:xfrm>
            <a:off x="3678250" y="3460325"/>
            <a:ext cx="1812300" cy="3135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Snapchat</a:t>
            </a:r>
            <a:endParaRPr i="1" sz="900">
              <a:latin typeface="Proxima Nova"/>
              <a:ea typeface="Proxima Nova"/>
              <a:cs typeface="Proxima Nova"/>
              <a:sym typeface="Proxima Nova"/>
            </a:endParaRPr>
          </a:p>
          <a:p>
            <a:pPr indent="0" lvl="0" marL="0" rtl="0" algn="ctr">
              <a:spcBef>
                <a:spcPts val="0"/>
              </a:spcBef>
              <a:spcAft>
                <a:spcPts val="0"/>
              </a:spcAft>
              <a:buNone/>
            </a:pPr>
            <a:r>
              <a:rPr i="1" lang="it" sz="900">
                <a:latin typeface="Proxima Nova"/>
                <a:ea typeface="Proxima Nova"/>
                <a:cs typeface="Proxima Nova"/>
                <a:sym typeface="Proxima Nova"/>
              </a:rPr>
              <a:t>2011</a:t>
            </a:r>
            <a:endParaRPr i="1" sz="900">
              <a:latin typeface="Proxima Nova"/>
              <a:ea typeface="Proxima Nova"/>
              <a:cs typeface="Proxima Nova"/>
              <a:sym typeface="Proxima Nova"/>
            </a:endParaRPr>
          </a:p>
        </p:txBody>
      </p:sp>
      <p:pic>
        <p:nvPicPr>
          <p:cNvPr id="84" name="Google Shape;84;p16"/>
          <p:cNvPicPr preferRelativeResize="0"/>
          <p:nvPr/>
        </p:nvPicPr>
        <p:blipFill rotWithShape="1">
          <a:blip r:embed="rId5">
            <a:alphaModFix/>
          </a:blip>
          <a:srcRect b="0" l="29" r="39" t="0"/>
          <a:stretch/>
        </p:blipFill>
        <p:spPr>
          <a:xfrm>
            <a:off x="1081925" y="1569350"/>
            <a:ext cx="1861898" cy="1861902"/>
          </a:xfrm>
          <a:prstGeom prst="rect">
            <a:avLst/>
          </a:prstGeom>
          <a:noFill/>
          <a:ln>
            <a:noFill/>
          </a:ln>
        </p:spPr>
      </p:pic>
      <p:sp>
        <p:nvSpPr>
          <p:cNvPr id="85" name="Google Shape;85;p16"/>
          <p:cNvSpPr txBox="1"/>
          <p:nvPr/>
        </p:nvSpPr>
        <p:spPr>
          <a:xfrm>
            <a:off x="1106725" y="3431250"/>
            <a:ext cx="1812300" cy="3135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Instagram</a:t>
            </a:r>
            <a:endParaRPr i="1" sz="900">
              <a:latin typeface="Proxima Nova"/>
              <a:ea typeface="Proxima Nova"/>
              <a:cs typeface="Proxima Nova"/>
              <a:sym typeface="Proxima Nova"/>
            </a:endParaRPr>
          </a:p>
          <a:p>
            <a:pPr indent="0" lvl="0" marL="0" rtl="0" algn="ctr">
              <a:spcBef>
                <a:spcPts val="0"/>
              </a:spcBef>
              <a:spcAft>
                <a:spcPts val="0"/>
              </a:spcAft>
              <a:buNone/>
            </a:pPr>
            <a:r>
              <a:rPr i="1" lang="it" sz="900">
                <a:latin typeface="Proxima Nova"/>
                <a:ea typeface="Proxima Nova"/>
                <a:cs typeface="Proxima Nova"/>
                <a:sym typeface="Proxima Nova"/>
              </a:rPr>
              <a:t>2010</a:t>
            </a:r>
            <a:endParaRPr i="1" sz="9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 little background</a:t>
            </a:r>
            <a:endParaRPr/>
          </a:p>
        </p:txBody>
      </p:sp>
      <p:sp>
        <p:nvSpPr>
          <p:cNvPr id="91" name="Google Shape;9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Problems:</a:t>
            </a:r>
            <a:endParaRPr/>
          </a:p>
          <a:p>
            <a:pPr indent="-317500" lvl="0" marL="457200" rtl="0" algn="l">
              <a:spcBef>
                <a:spcPts val="1200"/>
              </a:spcBef>
              <a:spcAft>
                <a:spcPts val="0"/>
              </a:spcAft>
              <a:buSzPts val="1400"/>
              <a:buChar char="●"/>
            </a:pPr>
            <a:r>
              <a:rPr lang="it"/>
              <a:t>Different images</a:t>
            </a:r>
            <a:endParaRPr/>
          </a:p>
          <a:p>
            <a:pPr indent="-317500" lvl="0" marL="457200" rtl="0" algn="l">
              <a:spcBef>
                <a:spcPts val="0"/>
              </a:spcBef>
              <a:spcAft>
                <a:spcPts val="0"/>
              </a:spcAft>
              <a:buSzPts val="1400"/>
              <a:buChar char="●"/>
            </a:pPr>
            <a:r>
              <a:rPr lang="it"/>
              <a:t>Architecture</a:t>
            </a:r>
            <a:endParaRPr/>
          </a:p>
        </p:txBody>
      </p:sp>
      <p:sp>
        <p:nvSpPr>
          <p:cNvPr id="92" name="Google Shape;9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Solutions:</a:t>
            </a:r>
            <a:endParaRPr/>
          </a:p>
          <a:p>
            <a:pPr indent="-317500" lvl="0" marL="457200" rtl="0" algn="l">
              <a:spcBef>
                <a:spcPts val="1200"/>
              </a:spcBef>
              <a:spcAft>
                <a:spcPts val="0"/>
              </a:spcAft>
              <a:buSzPts val="1400"/>
              <a:buChar char="●"/>
            </a:pPr>
            <a:r>
              <a:rPr lang="it"/>
              <a:t>Auto-encoders</a:t>
            </a:r>
            <a:endParaRPr/>
          </a:p>
          <a:p>
            <a:pPr indent="-317500" lvl="0" marL="457200" rtl="0" algn="l">
              <a:spcBef>
                <a:spcPts val="0"/>
              </a:spcBef>
              <a:spcAft>
                <a:spcPts val="0"/>
              </a:spcAft>
              <a:buSzPts val="1400"/>
              <a:buChar char="●"/>
            </a:pPr>
            <a:r>
              <a:rPr lang="it"/>
              <a:t>GAN</a:t>
            </a:r>
            <a:endParaRPr/>
          </a:p>
        </p:txBody>
      </p:sp>
      <p:pic>
        <p:nvPicPr>
          <p:cNvPr id="93" name="Google Shape;93;p17"/>
          <p:cNvPicPr preferRelativeResize="0"/>
          <p:nvPr/>
        </p:nvPicPr>
        <p:blipFill rotWithShape="1">
          <a:blip r:embed="rId3">
            <a:alphaModFix/>
          </a:blip>
          <a:srcRect b="0" l="0" r="0" t="8700"/>
          <a:stretch/>
        </p:blipFill>
        <p:spPr>
          <a:xfrm>
            <a:off x="407975" y="2825175"/>
            <a:ext cx="3807350" cy="1520725"/>
          </a:xfrm>
          <a:prstGeom prst="rect">
            <a:avLst/>
          </a:prstGeom>
          <a:noFill/>
          <a:ln>
            <a:noFill/>
          </a:ln>
        </p:spPr>
      </p:pic>
      <p:pic>
        <p:nvPicPr>
          <p:cNvPr id="94" name="Google Shape;94;p17"/>
          <p:cNvPicPr preferRelativeResize="0"/>
          <p:nvPr/>
        </p:nvPicPr>
        <p:blipFill>
          <a:blip r:embed="rId4">
            <a:alphaModFix/>
          </a:blip>
          <a:stretch>
            <a:fillRect/>
          </a:stretch>
        </p:blipFill>
        <p:spPr>
          <a:xfrm>
            <a:off x="4928675" y="2825172"/>
            <a:ext cx="3807350" cy="15207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it"/>
              <a:t>Dataset: CelebA</a:t>
            </a:r>
            <a:endParaRPr/>
          </a:p>
        </p:txBody>
      </p:sp>
      <p:sp>
        <p:nvSpPr>
          <p:cNvPr id="100" name="Google Shape;100;p18"/>
          <p:cNvSpPr txBox="1"/>
          <p:nvPr>
            <p:ph idx="1" type="body"/>
          </p:nvPr>
        </p:nvSpPr>
        <p:spPr>
          <a:xfrm>
            <a:off x="311700" y="912250"/>
            <a:ext cx="6294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CelebA: CelebFaces Attributes Dataset </a:t>
            </a:r>
            <a:endParaRPr/>
          </a:p>
          <a:p>
            <a:pPr indent="-342900" lvl="0" marL="457200" rtl="0" algn="l">
              <a:spcBef>
                <a:spcPts val="1200"/>
              </a:spcBef>
              <a:spcAft>
                <a:spcPts val="0"/>
              </a:spcAft>
              <a:buSzPts val="1800"/>
              <a:buChar char="-"/>
            </a:pPr>
            <a:r>
              <a:rPr lang="it"/>
              <a:t>over 200k images</a:t>
            </a:r>
            <a:endParaRPr/>
          </a:p>
          <a:p>
            <a:pPr indent="-342900" lvl="0" marL="457200" rtl="0" algn="l">
              <a:spcBef>
                <a:spcPts val="0"/>
              </a:spcBef>
              <a:spcAft>
                <a:spcPts val="0"/>
              </a:spcAft>
              <a:buSzPts val="1800"/>
              <a:buChar char="-"/>
            </a:pPr>
            <a:r>
              <a:rPr lang="it"/>
              <a:t>218 x 176px image</a:t>
            </a:r>
            <a:endParaRPr/>
          </a:p>
          <a:p>
            <a:pPr indent="-342900" lvl="0" marL="457200" rtl="0" algn="l">
              <a:spcBef>
                <a:spcPts val="0"/>
              </a:spcBef>
              <a:spcAft>
                <a:spcPts val="0"/>
              </a:spcAft>
              <a:buSzPts val="1800"/>
              <a:buChar char="-"/>
            </a:pPr>
            <a:r>
              <a:rPr lang="it"/>
              <a:t>40 attributes</a:t>
            </a:r>
            <a:endParaRPr/>
          </a:p>
        </p:txBody>
      </p:sp>
      <p:pic>
        <p:nvPicPr>
          <p:cNvPr id="101" name="Google Shape;101;p18"/>
          <p:cNvPicPr preferRelativeResize="0"/>
          <p:nvPr/>
        </p:nvPicPr>
        <p:blipFill>
          <a:blip r:embed="rId3">
            <a:alphaModFix/>
          </a:blip>
          <a:stretch>
            <a:fillRect/>
          </a:stretch>
        </p:blipFill>
        <p:spPr>
          <a:xfrm>
            <a:off x="6955424" y="1708725"/>
            <a:ext cx="1791513" cy="2951974"/>
          </a:xfrm>
          <a:prstGeom prst="rect">
            <a:avLst/>
          </a:prstGeom>
          <a:noFill/>
          <a:ln>
            <a:noFill/>
          </a:ln>
        </p:spPr>
      </p:pic>
      <p:pic>
        <p:nvPicPr>
          <p:cNvPr id="102" name="Google Shape;102;p18"/>
          <p:cNvPicPr preferRelativeResize="0"/>
          <p:nvPr/>
        </p:nvPicPr>
        <p:blipFill>
          <a:blip r:embed="rId4">
            <a:alphaModFix/>
          </a:blip>
          <a:stretch>
            <a:fillRect/>
          </a:stretch>
        </p:blipFill>
        <p:spPr>
          <a:xfrm>
            <a:off x="5072262" y="1722787"/>
            <a:ext cx="1791512" cy="2937914"/>
          </a:xfrm>
          <a:prstGeom prst="rect">
            <a:avLst/>
          </a:prstGeom>
          <a:noFill/>
          <a:ln>
            <a:noFill/>
          </a:ln>
        </p:spPr>
      </p:pic>
      <p:sp>
        <p:nvSpPr>
          <p:cNvPr id="103" name="Google Shape;103;p18"/>
          <p:cNvSpPr txBox="1"/>
          <p:nvPr/>
        </p:nvSpPr>
        <p:spPr>
          <a:xfrm>
            <a:off x="6003450" y="4703625"/>
            <a:ext cx="1812300" cy="1749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Samples</a:t>
            </a:r>
            <a:endParaRPr i="1" sz="900">
              <a:latin typeface="Proxima Nova"/>
              <a:ea typeface="Proxima Nova"/>
              <a:cs typeface="Proxima Nova"/>
              <a:sym typeface="Proxima Nova"/>
            </a:endParaRPr>
          </a:p>
        </p:txBody>
      </p:sp>
      <p:pic>
        <p:nvPicPr>
          <p:cNvPr id="104" name="Google Shape;104;p18"/>
          <p:cNvPicPr preferRelativeResize="0"/>
          <p:nvPr/>
        </p:nvPicPr>
        <p:blipFill>
          <a:blip r:embed="rId5">
            <a:alphaModFix/>
          </a:blip>
          <a:stretch>
            <a:fillRect/>
          </a:stretch>
        </p:blipFill>
        <p:spPr>
          <a:xfrm>
            <a:off x="920400" y="2710025"/>
            <a:ext cx="3646449" cy="751050"/>
          </a:xfrm>
          <a:prstGeom prst="rect">
            <a:avLst/>
          </a:prstGeom>
          <a:noFill/>
          <a:ln>
            <a:noFill/>
          </a:ln>
        </p:spPr>
      </p:pic>
      <p:sp>
        <p:nvSpPr>
          <p:cNvPr id="105" name="Google Shape;105;p18"/>
          <p:cNvSpPr txBox="1"/>
          <p:nvPr/>
        </p:nvSpPr>
        <p:spPr>
          <a:xfrm>
            <a:off x="1837463" y="4361400"/>
            <a:ext cx="1812300" cy="174900"/>
          </a:xfrm>
          <a:prstGeom prst="rect">
            <a:avLst/>
          </a:prstGeom>
          <a:noFill/>
          <a:ln>
            <a:noFill/>
          </a:ln>
        </p:spPr>
        <p:txBody>
          <a:bodyPr anchorCtr="0" anchor="t" bIns="18000" lIns="54000" spcFirstLastPara="1" rIns="54000" wrap="square" tIns="18000">
            <a:spAutoFit/>
          </a:bodyPr>
          <a:lstStyle/>
          <a:p>
            <a:pPr indent="0" lvl="0" marL="0" rtl="0" algn="ctr">
              <a:spcBef>
                <a:spcPts val="0"/>
              </a:spcBef>
              <a:spcAft>
                <a:spcPts val="0"/>
              </a:spcAft>
              <a:buNone/>
            </a:pPr>
            <a:r>
              <a:rPr i="1" lang="it" sz="900">
                <a:latin typeface="Proxima Nova"/>
                <a:ea typeface="Proxima Nova"/>
                <a:cs typeface="Proxima Nova"/>
                <a:sym typeface="Proxima Nova"/>
              </a:rPr>
              <a:t>Attribute examples</a:t>
            </a:r>
            <a:endParaRPr i="1" sz="900">
              <a:latin typeface="Proxima Nova"/>
              <a:ea typeface="Proxima Nova"/>
              <a:cs typeface="Proxima Nova"/>
              <a:sym typeface="Proxima Nova"/>
            </a:endParaRPr>
          </a:p>
        </p:txBody>
      </p:sp>
      <p:pic>
        <p:nvPicPr>
          <p:cNvPr id="106" name="Google Shape;106;p18"/>
          <p:cNvPicPr preferRelativeResize="0"/>
          <p:nvPr/>
        </p:nvPicPr>
        <p:blipFill>
          <a:blip r:embed="rId6">
            <a:alphaModFix/>
          </a:blip>
          <a:stretch>
            <a:fillRect/>
          </a:stretch>
        </p:blipFill>
        <p:spPr>
          <a:xfrm>
            <a:off x="920400" y="3533152"/>
            <a:ext cx="3615260" cy="737487"/>
          </a:xfrm>
          <a:prstGeom prst="rect">
            <a:avLst/>
          </a:prstGeom>
          <a:noFill/>
          <a:ln>
            <a:noFill/>
          </a:ln>
        </p:spPr>
      </p:pic>
      <p:sp>
        <p:nvSpPr>
          <p:cNvPr id="107" name="Google Shape;107;p18"/>
          <p:cNvSpPr/>
          <p:nvPr/>
        </p:nvSpPr>
        <p:spPr>
          <a:xfrm>
            <a:off x="3412500" y="3273100"/>
            <a:ext cx="1397100" cy="1257600"/>
          </a:xfrm>
          <a:prstGeom prst="donut">
            <a:avLst>
              <a:gd fmla="val 5054"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19"/>
          <p:cNvPicPr preferRelativeResize="0"/>
          <p:nvPr/>
        </p:nvPicPr>
        <p:blipFill rotWithShape="1">
          <a:blip r:embed="rId3">
            <a:alphaModFix/>
          </a:blip>
          <a:srcRect b="0" l="0" r="0" t="0"/>
          <a:stretch/>
        </p:blipFill>
        <p:spPr>
          <a:xfrm>
            <a:off x="227300" y="166725"/>
            <a:ext cx="6891402" cy="4687100"/>
          </a:xfrm>
          <a:prstGeom prst="rect">
            <a:avLst/>
          </a:prstGeom>
          <a:noFill/>
          <a:ln>
            <a:noFill/>
          </a:ln>
        </p:spPr>
      </p:pic>
      <p:sp>
        <p:nvSpPr>
          <p:cNvPr id="113" name="Google Shape;113;p19"/>
          <p:cNvSpPr txBox="1"/>
          <p:nvPr>
            <p:ph type="title"/>
          </p:nvPr>
        </p:nvSpPr>
        <p:spPr>
          <a:xfrm>
            <a:off x="311700" y="246950"/>
            <a:ext cx="8520600" cy="572700"/>
          </a:xfrm>
          <a:prstGeom prst="rect">
            <a:avLst/>
          </a:prstGeom>
        </p:spPr>
        <p:txBody>
          <a:bodyPr anchorCtr="0" anchor="t" bIns="91425" lIns="91425" spcFirstLastPara="1" rIns="91425" wrap="square" tIns="91425">
            <a:normAutofit fontScale="90000"/>
          </a:bodyPr>
          <a:lstStyle/>
          <a:p>
            <a:pPr indent="0" lvl="0" marL="0" rtl="0" algn="r">
              <a:spcBef>
                <a:spcPts val="0"/>
              </a:spcBef>
              <a:spcAft>
                <a:spcPts val="0"/>
              </a:spcAft>
              <a:buNone/>
            </a:pPr>
            <a:r>
              <a:rPr lang="it"/>
              <a:t>problems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GAN: Generative Adversarial Network</a:t>
            </a:r>
            <a:endParaRPr/>
          </a:p>
        </p:txBody>
      </p:sp>
      <p:pic>
        <p:nvPicPr>
          <p:cNvPr id="119" name="Google Shape;119;p20"/>
          <p:cNvPicPr preferRelativeResize="0"/>
          <p:nvPr/>
        </p:nvPicPr>
        <p:blipFill>
          <a:blip r:embed="rId3">
            <a:alphaModFix/>
          </a:blip>
          <a:stretch>
            <a:fillRect/>
          </a:stretch>
        </p:blipFill>
        <p:spPr>
          <a:xfrm>
            <a:off x="1467675" y="1730975"/>
            <a:ext cx="7148250" cy="2855150"/>
          </a:xfrm>
          <a:prstGeom prst="rect">
            <a:avLst/>
          </a:prstGeom>
          <a:noFill/>
          <a:ln>
            <a:noFill/>
          </a:ln>
        </p:spPr>
      </p:pic>
      <p:sp>
        <p:nvSpPr>
          <p:cNvPr id="120" name="Google Shape;120;p20"/>
          <p:cNvSpPr txBox="1"/>
          <p:nvPr>
            <p:ph idx="1" type="body"/>
          </p:nvPr>
        </p:nvSpPr>
        <p:spPr>
          <a:xfrm>
            <a:off x="311700" y="1152475"/>
            <a:ext cx="4464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it"/>
              <a:t>GENERATOR</a:t>
            </a:r>
            <a:endParaRPr/>
          </a:p>
          <a:p>
            <a:pPr indent="-342900" lvl="0" marL="457200" rtl="0" algn="l">
              <a:spcBef>
                <a:spcPts val="0"/>
              </a:spcBef>
              <a:spcAft>
                <a:spcPts val="0"/>
              </a:spcAft>
              <a:buSzPts val="1800"/>
              <a:buChar char="●"/>
            </a:pPr>
            <a:r>
              <a:rPr lang="it"/>
              <a:t>DISCRIMINATOR</a:t>
            </a:r>
            <a:endParaRPr/>
          </a:p>
          <a:p>
            <a:pPr indent="-342900" lvl="0" marL="457200" rtl="0" algn="l">
              <a:spcBef>
                <a:spcPts val="0"/>
              </a:spcBef>
              <a:spcAft>
                <a:spcPts val="0"/>
              </a:spcAft>
              <a:buSzPts val="1800"/>
              <a:buChar char="●"/>
            </a:pPr>
            <a:r>
              <a:rPr lang="it"/>
              <a:t>NOISE</a:t>
            </a:r>
            <a:endParaRPr/>
          </a:p>
          <a:p>
            <a:pPr indent="-342900" lvl="0" marL="457200" rtl="0" algn="l">
              <a:spcBef>
                <a:spcPts val="0"/>
              </a:spcBef>
              <a:spcAft>
                <a:spcPts val="0"/>
              </a:spcAft>
              <a:buSzPts val="1800"/>
              <a:buChar char="●"/>
            </a:pPr>
            <a:r>
              <a:rPr lang="it"/>
              <a:t>IMAGES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GAN: Generative Adversarial Network</a:t>
            </a:r>
            <a:endParaRPr/>
          </a:p>
          <a:p>
            <a:pPr indent="0" lvl="0" marL="0" rtl="0" algn="l">
              <a:spcBef>
                <a:spcPts val="0"/>
              </a:spcBef>
              <a:spcAft>
                <a:spcPts val="0"/>
              </a:spcAft>
              <a:buNone/>
            </a:pPr>
            <a:r>
              <a:t/>
            </a:r>
            <a:endParaRPr/>
          </a:p>
        </p:txBody>
      </p:sp>
      <p:pic>
        <p:nvPicPr>
          <p:cNvPr id="126" name="Google Shape;126;p21"/>
          <p:cNvPicPr preferRelativeResize="0"/>
          <p:nvPr/>
        </p:nvPicPr>
        <p:blipFill>
          <a:blip r:embed="rId3">
            <a:alphaModFix/>
          </a:blip>
          <a:stretch>
            <a:fillRect/>
          </a:stretch>
        </p:blipFill>
        <p:spPr>
          <a:xfrm>
            <a:off x="507675" y="1069125"/>
            <a:ext cx="8128650" cy="37825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